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73" r:id="rId2"/>
    <p:sldId id="374" r:id="rId3"/>
    <p:sldId id="375" r:id="rId4"/>
    <p:sldId id="376" r:id="rId5"/>
    <p:sldId id="377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406" r:id="rId24"/>
    <p:sldId id="407" r:id="rId25"/>
    <p:sldId id="408" r:id="rId26"/>
    <p:sldId id="397" r:id="rId27"/>
    <p:sldId id="398" r:id="rId28"/>
    <p:sldId id="362" r:id="rId29"/>
    <p:sldId id="403" r:id="rId30"/>
    <p:sldId id="363" r:id="rId31"/>
    <p:sldId id="399" r:id="rId32"/>
    <p:sldId id="360" r:id="rId33"/>
    <p:sldId id="410" r:id="rId34"/>
    <p:sldId id="320" r:id="rId35"/>
    <p:sldId id="400" r:id="rId36"/>
    <p:sldId id="358" r:id="rId37"/>
    <p:sldId id="359" r:id="rId38"/>
    <p:sldId id="369" r:id="rId39"/>
    <p:sldId id="365" r:id="rId40"/>
    <p:sldId id="409" r:id="rId4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09" autoAdjust="0"/>
    <p:restoredTop sz="87136" autoAdjust="0"/>
  </p:normalViewPr>
  <p:slideViewPr>
    <p:cSldViewPr>
      <p:cViewPr varScale="1">
        <p:scale>
          <a:sx n="158" d="100"/>
          <a:sy n="158" d="100"/>
        </p:scale>
        <p:origin x="1806" y="14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2019-12-04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I'm Catalin and I will tell you about</a:t>
            </a:r>
            <a:r>
              <a:rPr lang="en-US" baseline="0" dirty="0" smtClean="0"/>
              <a:t> </a:t>
            </a:r>
            <a:r>
              <a:rPr lang="en-US" baseline="0" dirty="0" smtClean="0"/>
              <a:t>formally </a:t>
            </a:r>
            <a:r>
              <a:rPr lang="en-US" baseline="0" dirty="0" smtClean="0"/>
              <a:t>secure compartmentalizing compilation. Don't worry, I'll explain what all these things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23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P2: some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91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5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34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01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29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P2: add some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32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TODO: maybe make code appear later? Or</a:t>
            </a:r>
            <a:r>
              <a:rPr lang="en-US" sz="1400" baseline="0" dirty="0" smtClean="0"/>
              <a:t> bring to the bottom? -- reduce back and forth between the data and code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At the machine-code</a:t>
            </a:r>
            <a:r>
              <a:rPr lang="en-US" sz="1400" baseline="0" dirty="0" smtClean="0"/>
              <a:t> level:</a:t>
            </a:r>
          </a:p>
          <a:p>
            <a:r>
              <a:rPr lang="en-US" sz="1400" baseline="0" dirty="0" smtClean="0"/>
              <a:t>- the compiled code and data is stored in memory ... including the password</a:t>
            </a:r>
          </a:p>
          <a:p>
            <a:r>
              <a:rPr lang="en-US" sz="1400" baseline="0" dirty="0" smtClean="0"/>
              <a:t>- should an instruction trying to load the password from memory be allowed?</a:t>
            </a:r>
          </a:p>
          <a:p>
            <a:r>
              <a:rPr lang="en-US" sz="1400" baseline="0" dirty="0" smtClean="0"/>
              <a:t>- well, it depends on the which compartment does the load</a:t>
            </a:r>
          </a:p>
          <a:p>
            <a:r>
              <a:rPr lang="en-US" sz="1400" baseline="0" dirty="0" smtClean="0"/>
              <a:t>- so we need to bring the compartment abstraction from the source to the machine-code level,</a:t>
            </a:r>
          </a:p>
          <a:p>
            <a:r>
              <a:rPr lang="en-US" sz="1400" baseline="0" dirty="0" smtClean="0"/>
              <a:t>  and split memory into compartments</a:t>
            </a:r>
          </a:p>
          <a:p>
            <a:r>
              <a:rPr lang="en-US" sz="1400" baseline="0" dirty="0" smtClean="0"/>
              <a:t>- if the load of the password comes from another compartment it should not be allowed</a:t>
            </a:r>
          </a:p>
          <a:p>
            <a:r>
              <a:rPr lang="en-US" sz="1400" baseline="0" dirty="0" smtClean="0"/>
              <a:t>...</a:t>
            </a:r>
          </a:p>
          <a:p>
            <a:r>
              <a:rPr lang="en-US" sz="1400" baseline="0" dirty="0" smtClean="0"/>
              <a:t>Maybe: say that instructions are run in sequence</a:t>
            </a:r>
            <a:endParaRPr lang="en-US" sz="1400" dirty="0" smtClean="0"/>
          </a:p>
          <a:p>
            <a:r>
              <a:rPr lang="en-US" sz="1400" dirty="0" smtClean="0"/>
              <a:t>(Maybe one day: bring counter to top)</a:t>
            </a:r>
          </a:p>
          <a:p>
            <a:endParaRPr lang="en-US" sz="1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1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7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4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End: and while I'm proud</a:t>
            </a:r>
            <a:r>
              <a:rPr lang="en-US" baseline="0" dirty="0" smtClean="0"/>
              <a:t> of this work, one needs to still put things in perspective.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1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society is increasingly reliant on computers,</a:t>
            </a:r>
            <a:r>
              <a:rPr lang="en-US" baseline="0" dirty="0" smtClean="0"/>
              <a:t> and we are trusting these computers not only with our digital lives, but also with our physical lives.</a:t>
            </a:r>
          </a:p>
          <a:p>
            <a:r>
              <a:rPr lang="en-US" baseline="0" dirty="0" smtClean="0"/>
              <a:t>Until a few years back, only planes used to have autopilots, but now in high-end cars have them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14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6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24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88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challenge with devising a formal definition for a </a:t>
            </a:r>
            <a:r>
              <a:rPr lang="en-US" dirty="0" err="1" smtClean="0"/>
              <a:t>mitifation</a:t>
            </a:r>
            <a:r>
              <a:rPr lang="en-US" dirty="0" smtClean="0"/>
              <a:t>, is that in order for such a definition to be useful, it should make it easier to reason about the security of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5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use the same visual clues as before</a:t>
            </a:r>
          </a:p>
          <a:p>
            <a:r>
              <a:rPr lang="en-US" dirty="0" smtClean="0"/>
              <a:t>TODO</a:t>
            </a:r>
            <a:r>
              <a:rPr lang="en-US" dirty="0" smtClean="0"/>
              <a:t>:</a:t>
            </a:r>
            <a:r>
              <a:rPr lang="en-US" baseline="0" dirty="0" smtClean="0"/>
              <a:t> a lot of the explanations here happen in the air</a:t>
            </a:r>
          </a:p>
          <a:p>
            <a:r>
              <a:rPr lang="en-US" baseline="0" dirty="0" smtClean="0"/>
              <a:t>- we say that a compartmentalizing compilation chain is secure, if whenever a program is compiled and then executed producing trace then there is a good explanation of this trace in the source language.</a:t>
            </a:r>
          </a:p>
          <a:p>
            <a:r>
              <a:rPr lang="en-US" baseline="0" dirty="0" smtClean="0"/>
              <a:t>- the program we compile is composed in this example of 3 components: C0, C1, and C2</a:t>
            </a:r>
          </a:p>
          <a:p>
            <a:r>
              <a:rPr lang="en-US" baseline="0" dirty="0" smtClean="0"/>
              <a:t>- the finite trace t records how the program as a whole interacts with the outside world (e.g. system calls)</a:t>
            </a:r>
          </a:p>
          <a:p>
            <a:r>
              <a:rPr lang="en-US" baseline="0" dirty="0" smtClean="0"/>
              <a:t>- so we say that a compilation chain is secure when each trace t of the compiled program can be explained by some series of component compromises ("dynamic compromise scenario",)</a:t>
            </a:r>
            <a:endParaRPr lang="en-US" dirty="0" smtClean="0"/>
          </a:p>
          <a:p>
            <a:r>
              <a:rPr lang="en-US" dirty="0" smtClean="0"/>
              <a:t>TODO: Unsure the last</a:t>
            </a:r>
            <a:r>
              <a:rPr lang="en-US" baseline="0" dirty="0" smtClean="0"/>
              <a:t> takeaway is the best one for this slide - it seems a bit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22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30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TODO: Switch to something more friendly to color blind people</a:t>
            </a:r>
          </a:p>
          <a:p>
            <a:r>
              <a:rPr lang="en-US" dirty="0" smtClean="0"/>
              <a:t>SAY (start): They key enabler for this project is a </a:t>
            </a:r>
            <a:r>
              <a:rPr lang="en-US" b="1" dirty="0" smtClean="0"/>
              <a:t>software-hardware protection mechanism called micro-policies</a:t>
            </a:r>
            <a:r>
              <a:rPr lang="en-US" dirty="0" smtClean="0"/>
              <a:t>,</a:t>
            </a:r>
            <a:r>
              <a:rPr lang="en-US" baseline="0" dirty="0" smtClean="0"/>
              <a:t> on which I’ve been working in the past 4 years.</a:t>
            </a:r>
          </a:p>
          <a:p>
            <a:r>
              <a:rPr lang="en-US" b="1" baseline="0" dirty="0" smtClean="0"/>
              <a:t>SAY (end): ... of course the software monitor can also disallow any instruction if it causes a violation of the enforce policy, for instance the monitor can disallow a write out of the bounds of an array if the color of the pointer doesn’t match the color of the memory location.</a:t>
            </a:r>
            <a:endParaRPr lang="en-US" b="1" dirty="0" smtClean="0"/>
          </a:p>
          <a:p>
            <a:r>
              <a:rPr lang="en-US" b="1" dirty="0" smtClean="0"/>
              <a:t>JPB:</a:t>
            </a:r>
            <a:r>
              <a:rPr lang="en-US" b="1" baseline="0" dirty="0" smtClean="0"/>
              <a:t> add enthusiasm, this is a really cool mechanism: efficient, fine-grained, expressive, adaptable, secure, formally verified, real – would need time to say it!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7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move to backup</a:t>
            </a:r>
          </a:p>
          <a:p>
            <a:r>
              <a:rPr lang="en-US" dirty="0" smtClean="0"/>
              <a:t>TODO: explaining quite a lot in the air -- monitor ... maybe stay</a:t>
            </a:r>
            <a:r>
              <a:rPr lang="en-US" baseline="0" dirty="0" smtClean="0"/>
              <a:t> high-level and don't explain that</a:t>
            </a:r>
            <a:endParaRPr lang="en-US" dirty="0" smtClean="0"/>
          </a:p>
          <a:p>
            <a:r>
              <a:rPr lang="en-US" dirty="0" smtClean="0"/>
              <a:t>TODO: Explain returns</a:t>
            </a:r>
            <a:r>
              <a:rPr lang="en-US" baseline="0" dirty="0" smtClean="0"/>
              <a:t> much better, or not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2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Switch to something more friendly to color blind people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1BA7C-E18C-4E39-B627-3465A8166F2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6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3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[Start]: Computers are,</a:t>
            </a:r>
            <a:r>
              <a:rPr lang="en-US" baseline="0" dirty="0" smtClean="0"/>
              <a:t> however, vulnerable to hacking.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[Precise explanation]: Hackers regularly exploit security vulnerabilities to </a:t>
            </a:r>
            <a:r>
              <a:rPr lang="en-US" b="1" dirty="0" smtClean="0"/>
              <a:t>take complete control</a:t>
            </a:r>
            <a:r>
              <a:rPr lang="en-US" b="1" baseline="0" dirty="0" smtClean="0"/>
              <a:t> </a:t>
            </a:r>
            <a:r>
              <a:rPr lang="en-US" baseline="0" dirty="0" smtClean="0"/>
              <a:t>of laptops, and servers, and phones, and even cars.</a:t>
            </a:r>
          </a:p>
          <a:p>
            <a:r>
              <a:rPr lang="en-US" baseline="0" dirty="0" smtClean="0"/>
              <a:t>Researchers have demonstrated proof-of-concept attacks with they used to remotely turn off the breaks of a car going over 110 km/h.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[End]: We need to get out of this situation, and prevent from taking control of our computers.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6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07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compilation and back-translation are compositional,  previous definition reduces to (a variant of)</a:t>
            </a:r>
            <a:r>
              <a:rPr lang="en-US" baseline="0" dirty="0" smtClean="0"/>
              <a:t> </a:t>
            </a:r>
            <a:r>
              <a:rPr lang="en-US" dirty="0" smtClean="0"/>
              <a:t>Robust Safety Preservation</a:t>
            </a:r>
          </a:p>
          <a:p>
            <a:endParaRPr lang="en-US" dirty="0" smtClean="0"/>
          </a:p>
          <a:p>
            <a:r>
              <a:rPr lang="en-US" baseline="0" dirty="0" smtClean="0"/>
              <a:t>Try to use the same terminology as before:</a:t>
            </a:r>
          </a:p>
          <a:p>
            <a:r>
              <a:rPr lang="en-US" baseline="0" dirty="0" smtClean="0"/>
              <a:t>- programs -- sets of components</a:t>
            </a:r>
          </a:p>
          <a:p>
            <a:r>
              <a:rPr lang="en-US" baseline="0" dirty="0" smtClean="0"/>
              <a:t>- context -- already compromised components</a:t>
            </a:r>
          </a:p>
          <a:p>
            <a:endParaRPr lang="en-US" dirty="0" smtClean="0"/>
          </a:p>
          <a:p>
            <a:r>
              <a:rPr lang="en-US" dirty="0" smtClean="0"/>
              <a:t>TODO: reduction</a:t>
            </a:r>
            <a:r>
              <a:rPr lang="en-US" baseline="0" dirty="0" smtClean="0"/>
              <a:t> only explained in the air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5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6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up: compartmentalization </a:t>
            </a:r>
            <a:r>
              <a:rPr lang="en-US" baseline="0" dirty="0" smtClean="0"/>
              <a:t>is</a:t>
            </a:r>
            <a:r>
              <a:rPr lang="en-US" dirty="0" smtClean="0"/>
              <a:t> an important security defense in practice that allows us to limit the damage of exploitable vulnerabilities.</a:t>
            </a:r>
            <a:endParaRPr lang="en-US" baseline="0" dirty="0" smtClean="0"/>
          </a:p>
          <a:p>
            <a:r>
              <a:rPr lang="en-US" baseline="0" dirty="0" smtClean="0"/>
              <a:t>In this work we formalize the end-to-end security guarantees of fine-grained compartmentalization. We are the first to give a definition of secure compartmentalizing compilation that supports mutually distrustful components and dynamic compromise.</a:t>
            </a:r>
          </a:p>
          <a:p>
            <a:r>
              <a:rPr lang="en-US" baseline="0" dirty="0" smtClean="0"/>
              <a:t>...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60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different trace</a:t>
            </a:r>
            <a:r>
              <a:rPr lang="en-US" baseline="0" dirty="0" smtClean="0"/>
              <a:t> models, </a:t>
            </a:r>
            <a:r>
              <a:rPr lang="en-US" baseline="0" smtClean="0"/>
              <a:t>mapping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42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SAY (beginning): The dream is to achieve secure compilation at scale at scale for realistic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B437EE-D348-4D49-8D0B-E2A12F8E0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824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02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sum up: compartmentalization </a:t>
            </a:r>
            <a:r>
              <a:rPr lang="en-US" baseline="0" dirty="0" smtClean="0"/>
              <a:t>is</a:t>
            </a:r>
            <a:r>
              <a:rPr lang="en-US" dirty="0" smtClean="0"/>
              <a:t> an important security defense in practice that allows us to limit the damage of exploitable vulnerabilities.</a:t>
            </a:r>
            <a:endParaRPr lang="en-US" baseline="0" dirty="0" smtClean="0"/>
          </a:p>
          <a:p>
            <a:r>
              <a:rPr lang="en-US" baseline="0" dirty="0" smtClean="0"/>
              <a:t>In this work we formalize the end-to-end security guarantees of fine-grained compartmentalization. We are the first to give a definition of secure compartmentalizing compilation that supports mutually distrustful components and dynamic compromise.</a:t>
            </a:r>
          </a:p>
          <a:p>
            <a:r>
              <a:rPr lang="en-US" baseline="0" dirty="0" smtClean="0"/>
              <a:t>...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1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work on formal security,</a:t>
            </a:r>
            <a:r>
              <a:rPr lang="en-US" baseline="0" dirty="0" smtClean="0"/>
              <a:t> and for me formal security is about:</a:t>
            </a:r>
          </a:p>
          <a:p>
            <a:r>
              <a:rPr lang="en-US" baseline="0" dirty="0" smtClean="0"/>
              <a:t>1. defining clear security goals</a:t>
            </a:r>
          </a:p>
          <a:p>
            <a:r>
              <a:rPr lang="en-US" baseline="0" dirty="0" smtClean="0"/>
              <a:t>2. building effective security enforcement mechanisms targeted at these goals</a:t>
            </a:r>
          </a:p>
          <a:p>
            <a:r>
              <a:rPr lang="en-US" baseline="0" dirty="0" smtClean="0"/>
              <a:t>3. and then tying the know by proving mathematically that the enforcement does achieve the security goals.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3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60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6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5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better:</a:t>
            </a:r>
            <a:endParaRPr lang="en-US" baseline="0" dirty="0" smtClean="0"/>
          </a:p>
          <a:p>
            <a:r>
              <a:rPr lang="en-US" baseline="0" dirty="0" smtClean="0"/>
              <a:t>- the browser into separated into components,  if one gets compromised the others don't get too much affected</a:t>
            </a:r>
          </a:p>
          <a:p>
            <a:r>
              <a:rPr lang="en-US" baseline="0" dirty="0" smtClean="0"/>
              <a:t>- what happens within a component is as bad as before ... your </a:t>
            </a:r>
            <a:r>
              <a:rPr lang="en-US" baseline="0" dirty="0" err="1" smtClean="0"/>
              <a:t>spiegel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pasowrd</a:t>
            </a:r>
            <a:r>
              <a:rPr lang="en-US" baseline="0" dirty="0" smtClean="0"/>
              <a:t> will be stolen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1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2019-12-04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2019-12-04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2019-12-04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2019-12-04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2019-12-04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2019-12-04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cure-compilation.github.io/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jpe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45.png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6.jpeg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409700"/>
            <a:ext cx="8382000" cy="1225021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Formally Secure</a:t>
            </a:r>
            <a:br>
              <a:rPr lang="en-US" sz="4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4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Compartmentalizing Compilation</a:t>
            </a:r>
            <a:endParaRPr lang="en-US" sz="4000" b="1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238500"/>
            <a:ext cx="5334000" cy="1079500"/>
          </a:xfrm>
        </p:spPr>
        <p:txBody>
          <a:bodyPr>
            <a:norm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  <a:r>
              <a:rPr lang="ro-RO" sz="3600" b="1" dirty="0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ătălin </a:t>
            </a:r>
            <a:r>
              <a:rPr lang="ro-RO" sz="3600" b="1" dirty="0" smtClean="0">
                <a:ln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Hrițcu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Inria Paris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442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5250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tx2"/>
                </a:solidFill>
              </a:rPr>
              <a:t>Good news: browsers now compartmentalized!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33400"/>
          </a:xfrm>
        </p:spPr>
        <p:txBody>
          <a:bodyPr/>
          <a:lstStyle/>
          <a:p>
            <a:r>
              <a:rPr lang="en-US" b="1" dirty="0" smtClean="0"/>
              <a:t>each tab indeed started in separate compartment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17145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rgbClr val="C00000"/>
                </a:solidFill>
              </a:rPr>
              <a:t>Bad news, so far: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2438135"/>
            <a:ext cx="8382000" cy="2171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limited </a:t>
            </a:r>
            <a:r>
              <a:rPr lang="en-US" b="1" dirty="0" smtClean="0"/>
              <a:t>compartmentalization mechanism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compartments coarse-grained</a:t>
            </a:r>
          </a:p>
          <a:p>
            <a:pPr lvl="2"/>
            <a:r>
              <a:rPr lang="en-US" dirty="0" smtClean="0"/>
              <a:t>can compartmentalize tabs, but not secrets within a tab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compartments can't naturally </a:t>
            </a:r>
            <a:r>
              <a:rPr lang="en-US" sz="2400" b="1" dirty="0" smtClean="0">
                <a:solidFill>
                  <a:srgbClr val="C00000"/>
                </a:solidFill>
              </a:rPr>
              <a:t>interact</a:t>
            </a:r>
            <a:endParaRPr lang="en-US" sz="2400" b="1" dirty="0" smtClean="0"/>
          </a:p>
          <a:p>
            <a:pPr lvl="2"/>
            <a:r>
              <a:rPr lang="en-US" dirty="0" smtClean="0"/>
              <a:t>even for tabs this required </a:t>
            </a:r>
            <a:r>
              <a:rPr lang="en-US" dirty="0"/>
              <a:t>big restructuring of web </a:t>
            </a:r>
            <a:r>
              <a:rPr lang="en-US" dirty="0" smtClean="0"/>
              <a:t>browsers</a:t>
            </a:r>
          </a:p>
        </p:txBody>
      </p:sp>
    </p:spTree>
    <p:extLst>
      <p:ext uri="{BB962C8B-B14F-4D97-AF65-F5344CB8AC3E}">
        <p14:creationId xmlns:p14="http://schemas.microsoft.com/office/powerpoint/2010/main" val="221105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06377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Fine-grained compartmentalization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11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34001" y="1181100"/>
            <a:ext cx="1600200" cy="312882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9598" y="1181099"/>
            <a:ext cx="4639493" cy="694509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599" y="3390900"/>
            <a:ext cx="4639491" cy="32766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598" y="1951809"/>
            <a:ext cx="4639492" cy="1362891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876300"/>
            <a:ext cx="9144000" cy="48387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81099"/>
            <a:ext cx="1600200" cy="31242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34000" y="1181100"/>
            <a:ext cx="1600200" cy="3124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1222671"/>
            <a:ext cx="1143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45573" y="1223308"/>
            <a:ext cx="1564481" cy="338554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doubleclick.net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57844" y="3429094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63814" y="1989490"/>
            <a:ext cx="14439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adalliance.io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79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  <p:bldP spid="16" grpId="0" animBg="1"/>
      <p:bldP spid="17" grpId="0" animBg="1"/>
      <p:bldP spid="19" grpId="0" animBg="1"/>
      <p:bldP spid="14" grpId="0" animBg="1"/>
      <p:bldP spid="12" grpId="0" animBg="1"/>
      <p:bldP spid="15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76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Fine-grained compartmentalization</a:t>
            </a:r>
            <a:endParaRPr lang="en-US" sz="4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12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876300"/>
            <a:ext cx="9144000" cy="48387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66800" y="1257300"/>
            <a:ext cx="7467600" cy="1524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10491" y="2933700"/>
            <a:ext cx="2675709" cy="2286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24939" y="2933700"/>
            <a:ext cx="1737662" cy="2286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2933700"/>
            <a:ext cx="1676401" cy="227185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91200" y="2919549"/>
            <a:ext cx="2743200" cy="2286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60678" y="4400790"/>
            <a:ext cx="25146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 smtClean="0"/>
              <a:t>Spiegel.de password</a:t>
            </a:r>
          </a:p>
          <a:p>
            <a:r>
              <a:rPr lang="en-US" sz="2000" b="1" dirty="0" smtClean="0"/>
              <a:t>is still protected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3909848" y="2933700"/>
            <a:ext cx="1652752" cy="2286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93843" y="2968422"/>
            <a:ext cx="1492557" cy="338554"/>
          </a:xfrm>
          <a:prstGeom prst="rect">
            <a:avLst/>
          </a:prstGeom>
          <a:solidFill>
            <a:schemeClr val="bg1"/>
          </a:solidFill>
          <a:ln w="63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facebook.com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1000" y="1296186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4030" y="2971406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29400" y="2960560"/>
            <a:ext cx="1143000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spiegel.de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63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Source language compartments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464"/>
            <a:ext cx="8555511" cy="37716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Mozilla Firefox mostly implemented in C/C++</a:t>
            </a:r>
          </a:p>
          <a:p>
            <a:r>
              <a:rPr lang="en-US" sz="2400" dirty="0" smtClean="0"/>
              <a:t>Programming languages like C/C++, Java, F*, ...</a:t>
            </a:r>
            <a:br>
              <a:rPr lang="en-US" sz="2400" dirty="0" smtClean="0"/>
            </a:br>
            <a:r>
              <a:rPr lang="en-US" sz="2400" dirty="0" smtClean="0"/>
              <a:t>already provide </a:t>
            </a:r>
            <a:r>
              <a:rPr lang="en-US" sz="2400" b="1" dirty="0" smtClean="0"/>
              <a:t>natural abstractions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/>
              <a:t>for</a:t>
            </a:r>
            <a:r>
              <a:rPr lang="en-US" sz="2400" b="1" dirty="0" smtClean="0">
                <a:solidFill>
                  <a:schemeClr val="tx2"/>
                </a:solidFill>
              </a:rPr>
              <a:t/>
            </a:r>
            <a:br>
              <a:rPr lang="en-US" sz="2400" b="1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tx2"/>
                </a:solidFill>
              </a:rPr>
              <a:t>fine-grained compartmentalization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procedures, interfaces, </a:t>
            </a:r>
            <a:r>
              <a:rPr lang="en-US" sz="2000" dirty="0"/>
              <a:t>classes, objects</a:t>
            </a:r>
            <a:r>
              <a:rPr lang="en-US" sz="2000" dirty="0" smtClean="0"/>
              <a:t>, modules, libraries, ...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b="1" dirty="0" smtClean="0"/>
              <a:t>compartment</a:t>
            </a:r>
            <a:r>
              <a:rPr lang="en-US" sz="2000" dirty="0" smtClean="0"/>
              <a:t> can be a library/module/class</a:t>
            </a:r>
            <a:br>
              <a:rPr lang="en-US" sz="2000" dirty="0" smtClean="0"/>
            </a:br>
            <a:r>
              <a:rPr lang="en-US" sz="2000" dirty="0" smtClean="0"/>
              <a:t>or even an object (e.g., an image)</a:t>
            </a:r>
          </a:p>
          <a:p>
            <a:r>
              <a:rPr lang="en-US" sz="2400" b="1" dirty="0" smtClean="0"/>
              <a:t>In the source language fine-grained compartments</a:t>
            </a:r>
            <a:br>
              <a:rPr lang="en-US" sz="2400" b="1" dirty="0" smtClean="0"/>
            </a:br>
            <a:r>
              <a:rPr lang="en-US" sz="2400" b="1" dirty="0" smtClean="0">
                <a:solidFill>
                  <a:schemeClr val="tx2"/>
                </a:solidFill>
              </a:rPr>
              <a:t>are easy to define</a:t>
            </a:r>
            <a:r>
              <a:rPr lang="en-US" sz="2400" b="1" dirty="0" smtClean="0"/>
              <a:t> </a:t>
            </a:r>
            <a:r>
              <a:rPr lang="en-US" sz="2400" dirty="0" smtClean="0"/>
              <a:t>and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tx2"/>
                </a:solidFill>
              </a:rPr>
              <a:t>can naturally interact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876300"/>
            <a:ext cx="990600" cy="1391097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876300"/>
            <a:ext cx="1107413" cy="13715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61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952500"/>
          </a:xfrm>
        </p:spPr>
        <p:txBody>
          <a:bodyPr/>
          <a:lstStyle/>
          <a:p>
            <a:r>
              <a:rPr lang="en-US" b="1" dirty="0"/>
              <a:t>Source language compartments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6200" y="952500"/>
            <a:ext cx="4191000" cy="342847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  <a:r>
              <a:rPr lang="en-US" sz="2000" b="1" dirty="0" smtClean="0">
                <a:solidFill>
                  <a:srgbClr val="C00000"/>
                </a:solidFill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330" b="1" dirty="0"/>
              <a:t> </a:t>
            </a:r>
            <a:r>
              <a:rPr lang="en-US" sz="2330" b="1" dirty="0" smtClean="0"/>
              <a:t> private </a:t>
            </a:r>
            <a:r>
              <a:rPr lang="en-US" sz="2330" b="1" dirty="0" err="1" smtClean="0"/>
              <a:t>var</a:t>
            </a:r>
            <a:r>
              <a:rPr lang="en-US" sz="2330" dirty="0" smtClean="0"/>
              <a:t> x</a:t>
            </a:r>
            <a:r>
              <a:rPr lang="en-US" sz="2330" b="1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</a:t>
            </a:r>
            <a:r>
              <a:rPr lang="en-US" b="1" dirty="0" smtClean="0"/>
              <a:t>private procedure</a:t>
            </a:r>
            <a:r>
              <a:rPr lang="en-US" dirty="0" smtClean="0"/>
              <a:t> p() {</a:t>
            </a: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x := </a:t>
            </a:r>
            <a:r>
              <a:rPr lang="en-US" dirty="0" err="1" smtClean="0"/>
              <a:t>get_counter</a:t>
            </a:r>
            <a:r>
              <a:rPr lang="en-US" dirty="0" smtClean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x </a:t>
            </a:r>
            <a:r>
              <a:rPr lang="en-US" dirty="0"/>
              <a:t>:= </a:t>
            </a:r>
            <a:r>
              <a:rPr lang="en-US" dirty="0" smtClean="0"/>
              <a:t>password;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952500"/>
            <a:ext cx="4419600" cy="342847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compartment 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  <a:r>
              <a:rPr lang="en-US" b="1" dirty="0" smtClean="0">
                <a:solidFill>
                  <a:schemeClr val="tx2"/>
                </a:solidFill>
              </a:rPr>
              <a:t> {</a:t>
            </a: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private </a:t>
            </a:r>
            <a:r>
              <a:rPr lang="en-US" b="1" dirty="0" err="1" smtClean="0"/>
              <a:t>var</a:t>
            </a:r>
            <a:r>
              <a:rPr lang="en-US" dirty="0" smtClean="0"/>
              <a:t> counter;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private </a:t>
            </a:r>
            <a:r>
              <a:rPr lang="en-US" b="1" dirty="0" err="1" smtClean="0"/>
              <a:t>var</a:t>
            </a:r>
            <a:r>
              <a:rPr lang="en-US" dirty="0" smtClean="0"/>
              <a:t> password;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  public procedure</a:t>
            </a:r>
            <a:r>
              <a:rPr lang="en-US" dirty="0" smtClean="0"/>
              <a:t> </a:t>
            </a:r>
            <a:r>
              <a:rPr lang="en-US" dirty="0" err="1" smtClean="0"/>
              <a:t>get_counter</a:t>
            </a:r>
            <a:r>
              <a:rPr lang="en-US" dirty="0" smtClean="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counter := counter + 1;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en-US" b="1" dirty="0" smtClean="0"/>
              <a:t>return</a:t>
            </a:r>
            <a:r>
              <a:rPr lang="en-US" dirty="0" smtClean="0"/>
              <a:t> counter;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tx2"/>
                </a:solidFill>
              </a:rPr>
              <a:t>}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33600" y="2705100"/>
            <a:ext cx="201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srgbClr val="C00000"/>
                </a:solidFill>
              </a:rPr>
              <a:t>not allowed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Abstractions lost </a:t>
            </a:r>
            <a:r>
              <a:rPr lang="en-US" sz="4000" b="1" dirty="0">
                <a:solidFill>
                  <a:srgbClr val="C00000"/>
                </a:solidFill>
              </a:rPr>
              <a:t>during compilation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028700"/>
            <a:ext cx="8686800" cy="3771636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Computers don't run C/C++, Java, or F*</a:t>
            </a:r>
          </a:p>
          <a:p>
            <a:pPr lvl="1"/>
            <a:r>
              <a:rPr lang="en-US" sz="2000" b="1" dirty="0"/>
              <a:t>Compiler</a:t>
            </a:r>
            <a:r>
              <a:rPr lang="en-US" sz="2000" dirty="0"/>
              <a:t> translates Firefox </a:t>
            </a:r>
            <a:r>
              <a:rPr lang="en-US" sz="2000" b="1" dirty="0"/>
              <a:t>from C/C++ </a:t>
            </a:r>
            <a:r>
              <a:rPr lang="en-US" sz="2000" b="1" dirty="0" smtClean="0"/>
              <a:t>to </a:t>
            </a:r>
            <a:r>
              <a:rPr lang="en-US" sz="2000" b="1" dirty="0"/>
              <a:t>machine </a:t>
            </a:r>
            <a:r>
              <a:rPr lang="en-US" sz="2000" b="1" dirty="0" smtClean="0"/>
              <a:t>code </a:t>
            </a:r>
            <a:r>
              <a:rPr lang="en-US" sz="2000" b="1" dirty="0"/>
              <a:t>instructions</a:t>
            </a:r>
            <a:endParaRPr lang="en-US" sz="2000" b="1" dirty="0" smtClean="0"/>
          </a:p>
          <a:p>
            <a:r>
              <a:rPr lang="en-US" sz="2400" b="1" dirty="0" smtClean="0">
                <a:solidFill>
                  <a:srgbClr val="C00000"/>
                </a:solidFill>
              </a:rPr>
              <a:t>All compartmentalization abstractions lost during compilation</a:t>
            </a:r>
          </a:p>
          <a:p>
            <a:pPr lvl="1"/>
            <a:r>
              <a:rPr lang="en-US" sz="2000" dirty="0" smtClean="0"/>
              <a:t>no procedures</a:t>
            </a:r>
            <a:r>
              <a:rPr lang="en-US" sz="2000" dirty="0"/>
              <a:t>, </a:t>
            </a:r>
            <a:r>
              <a:rPr lang="en-US" sz="2000" dirty="0" smtClean="0"/>
              <a:t>no interfaces</a:t>
            </a:r>
            <a:r>
              <a:rPr lang="en-US" sz="2000" dirty="0"/>
              <a:t>, </a:t>
            </a:r>
            <a:r>
              <a:rPr lang="en-US" sz="2000" dirty="0" smtClean="0"/>
              <a:t>no classes</a:t>
            </a:r>
            <a:r>
              <a:rPr lang="en-US" sz="2000" dirty="0"/>
              <a:t>, </a:t>
            </a:r>
            <a:r>
              <a:rPr lang="en-US" sz="2000" dirty="0" smtClean="0"/>
              <a:t>no objects</a:t>
            </a:r>
            <a:r>
              <a:rPr lang="en-US" sz="2000" dirty="0"/>
              <a:t>, </a:t>
            </a:r>
            <a:r>
              <a:rPr lang="en-US" sz="2000" dirty="0" smtClean="0"/>
              <a:t>no modules</a:t>
            </a:r>
            <a:r>
              <a:rPr lang="en-US" sz="2000" dirty="0"/>
              <a:t>, </a:t>
            </a:r>
            <a:r>
              <a:rPr lang="en-US" sz="2000" dirty="0" smtClean="0"/>
              <a:t> ...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Secure compilation</a:t>
            </a:r>
            <a:endParaRPr lang="en-US" sz="2400" dirty="0" smtClean="0"/>
          </a:p>
          <a:p>
            <a:pPr lvl="1"/>
            <a:r>
              <a:rPr lang="en-US" sz="2000" b="1" dirty="0" smtClean="0"/>
              <a:t>preserve </a:t>
            </a:r>
            <a:r>
              <a:rPr lang="en-US" sz="2000" b="1" dirty="0"/>
              <a:t>abstractions </a:t>
            </a:r>
            <a:r>
              <a:rPr lang="en-US" sz="2000" b="1" dirty="0" smtClean="0"/>
              <a:t>through compilation,</a:t>
            </a:r>
            <a:r>
              <a:rPr lang="en-US" sz="2000" dirty="0" smtClean="0"/>
              <a:t> </a:t>
            </a:r>
            <a:r>
              <a:rPr lang="en-US" sz="2000" b="1" dirty="0" smtClean="0"/>
              <a:t>enforce them all the way down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Shared </a:t>
            </a:r>
            <a:r>
              <a:rPr lang="en-US" sz="2400" b="1" dirty="0" smtClean="0">
                <a:solidFill>
                  <a:schemeClr val="tx2"/>
                </a:solidFill>
              </a:rPr>
              <a:t>responsibility of the whole compilation chain:</a:t>
            </a:r>
          </a:p>
          <a:p>
            <a:pPr lvl="1"/>
            <a:r>
              <a:rPr lang="en-US" sz="2000" dirty="0" smtClean="0"/>
              <a:t>source language, compiler, </a:t>
            </a:r>
            <a:r>
              <a:rPr lang="en-US" sz="2000" dirty="0"/>
              <a:t>operating </a:t>
            </a:r>
            <a:r>
              <a:rPr lang="en-US" sz="2000" dirty="0" smtClean="0"/>
              <a:t>system, </a:t>
            </a:r>
            <a:r>
              <a:rPr lang="en-US" sz="2000" dirty="0"/>
              <a:t>and </a:t>
            </a:r>
            <a:r>
              <a:rPr lang="en-US" sz="2000" dirty="0" smtClean="0"/>
              <a:t>hardware</a:t>
            </a:r>
          </a:p>
          <a:p>
            <a:r>
              <a:rPr lang="en-US" sz="2400" b="1" dirty="0" smtClean="0"/>
              <a:t>Goal: secure compartmentalizing compilation chain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952500"/>
          </a:xfrm>
        </p:spPr>
        <p:txBody>
          <a:bodyPr/>
          <a:lstStyle/>
          <a:p>
            <a:r>
              <a:rPr lang="en-US" b="1" dirty="0" smtClean="0"/>
              <a:t>Machine-code level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en-US" dirty="0" smtClean="0"/>
              <a:t>[</a:t>
            </a:r>
            <a:r>
              <a:rPr lang="en-US" dirty="0" err="1" smtClean="0"/>
              <a:t>rx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put </a:t>
            </a:r>
            <a:r>
              <a:rPr lang="en-US" dirty="0" err="1" smtClean="0"/>
              <a:t>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←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or rx∈C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's interface&gt;&gt;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jump-and-link </a:t>
            </a:r>
            <a:r>
              <a:rPr lang="en-US" dirty="0" err="1" smtClean="0"/>
              <a:t>rx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sub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r-1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put </a:t>
            </a:r>
            <a:r>
              <a:rPr lang="en-US" dirty="0" err="1" smtClean="0"/>
              <a:t>rc</a:t>
            </a:r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add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r+1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store </a:t>
            </a:r>
            <a:r>
              <a:rPr lang="en-US" dirty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 </a:t>
            </a:r>
            <a:r>
              <a:rPr lang="en-US" dirty="0" err="1" smtClean="0"/>
              <a:t>ra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r>
              <a:rPr lang="en-US" dirty="0" smtClean="0"/>
              <a:t> : 42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r>
              <a:rPr lang="en-US" dirty="0" smtClean="0"/>
              <a:t>: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200" y="933896"/>
            <a:ext cx="4419600" cy="34476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933366"/>
            <a:ext cx="4419600" cy="34481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>
            <a:off x="1905000" y="1943100"/>
            <a:ext cx="3048000" cy="213360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356338" y="1562100"/>
            <a:ext cx="2596662" cy="2066305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2356338" y="1943100"/>
            <a:ext cx="2596662" cy="1685305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457200" y="4580220"/>
            <a:ext cx="8229600" cy="487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Securely enforcing source abstractions is challenging!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56338" y="3519340"/>
            <a:ext cx="201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srgbClr val="C00000"/>
                </a:solidFill>
              </a:rPr>
              <a:t>not allowed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000" y="1557635"/>
            <a:ext cx="201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srgbClr val="C00000"/>
                </a:solidFill>
              </a:rPr>
              <a:t>not allowed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7315200" y="1409700"/>
            <a:ext cx="152400" cy="1686093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67600" y="1610261"/>
            <a:ext cx="14547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compiled</a:t>
            </a:r>
          </a:p>
          <a:p>
            <a:r>
              <a:rPr lang="en-US" sz="2000" dirty="0" err="1" smtClean="0"/>
              <a:t>get_counter</a:t>
            </a:r>
            <a:endParaRPr lang="en-US" sz="2000" dirty="0" smtClean="0"/>
          </a:p>
          <a:p>
            <a:r>
              <a:rPr lang="en-US" sz="2000" dirty="0" smtClean="0"/>
              <a:t>(public</a:t>
            </a:r>
          </a:p>
          <a:p>
            <a:r>
              <a:rPr lang="en-US" sz="2000" dirty="0" smtClean="0"/>
              <a:t>procedure)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58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7" grpId="0"/>
      <p:bldP spid="17" grpId="1"/>
      <p:bldP spid="18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73273"/>
            <a:ext cx="10668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30" y="3631496"/>
            <a:ext cx="1120469" cy="1847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19100"/>
            <a:ext cx="5715000" cy="571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85221" y="2876371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Formal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</a:t>
            </a:r>
            <a:endParaRPr lang="en-US" sz="3600" b="1" dirty="0">
              <a:ln w="1270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3270" y="4681835"/>
            <a:ext cx="1820563" cy="461665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Enforcement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0645" y="1409700"/>
            <a:ext cx="10463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Goal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03048" y="3543300"/>
            <a:ext cx="1198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Proof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76" y="3974969"/>
            <a:ext cx="1614624" cy="1790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227"/>
            <a:ext cx="9144000" cy="920221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4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Formally Secure Compartmentalizing Compilation</a:t>
            </a:r>
            <a:endParaRPr lang="en-US" sz="3400" b="1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</p:spPr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20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Security Goal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458200" cy="37716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What </a:t>
            </a:r>
            <a:r>
              <a:rPr lang="en-US" sz="2800" b="1" dirty="0">
                <a:solidFill>
                  <a:schemeClr val="tx2"/>
                </a:solidFill>
              </a:rPr>
              <a:t>does it mean for a compartmentalizing</a:t>
            </a:r>
            <a:br>
              <a:rPr lang="en-US" sz="2800" b="1" dirty="0">
                <a:solidFill>
                  <a:schemeClr val="tx2"/>
                </a:solidFill>
              </a:rPr>
            </a:br>
            <a:r>
              <a:rPr lang="en-US" sz="2800" b="1" dirty="0">
                <a:solidFill>
                  <a:schemeClr val="tx2"/>
                </a:solidFill>
              </a:rPr>
              <a:t>compilation chain to be secure?</a:t>
            </a:r>
          </a:p>
          <a:p>
            <a:pPr lvl="1"/>
            <a:r>
              <a:rPr lang="en-US" sz="2400" b="1" dirty="0" smtClean="0"/>
              <a:t>formal definition expressing end-to-end security guarantees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these guarantees were </a:t>
            </a:r>
            <a:r>
              <a:rPr lang="en-US" sz="2400" b="1" dirty="0">
                <a:solidFill>
                  <a:srgbClr val="C00000"/>
                </a:solidFill>
              </a:rPr>
              <a:t>not </a:t>
            </a:r>
            <a:r>
              <a:rPr lang="en-US" sz="2400" b="1" dirty="0" smtClean="0">
                <a:solidFill>
                  <a:srgbClr val="C00000"/>
                </a:solidFill>
              </a:rPr>
              <a:t>understood before</a:t>
            </a:r>
            <a:endParaRPr lang="en-US" sz="2800" b="1" dirty="0" smtClean="0">
              <a:solidFill>
                <a:schemeClr val="tx2"/>
              </a:solidFill>
            </a:endParaRPr>
          </a:p>
          <a:p>
            <a:r>
              <a:rPr lang="en-US" sz="2800" b="1" dirty="0" smtClean="0">
                <a:solidFill>
                  <a:schemeClr val="tx2"/>
                </a:solidFill>
              </a:rPr>
              <a:t>Will </a:t>
            </a:r>
            <a:r>
              <a:rPr lang="en-US" sz="2800" b="1" dirty="0" smtClean="0">
                <a:solidFill>
                  <a:schemeClr val="tx2"/>
                </a:solidFill>
              </a:rPr>
              <a:t>start with an </a:t>
            </a:r>
            <a:r>
              <a:rPr lang="en-US" sz="2800" b="1" dirty="0" smtClean="0">
                <a:solidFill>
                  <a:schemeClr val="tx2"/>
                </a:solidFill>
              </a:rPr>
              <a:t>easier definition</a:t>
            </a:r>
          </a:p>
          <a:p>
            <a:pPr lvl="1"/>
            <a:r>
              <a:rPr lang="en-US" sz="2400" b="1" dirty="0" smtClean="0"/>
              <a:t>protecting a </a:t>
            </a:r>
            <a:r>
              <a:rPr lang="en-US" sz="2400" b="1" dirty="0" smtClean="0">
                <a:solidFill>
                  <a:schemeClr val="tx2"/>
                </a:solidFill>
              </a:rPr>
              <a:t>1 trusted compartment</a:t>
            </a:r>
            <a:r>
              <a:rPr lang="en-US" sz="2400" b="1" dirty="0" smtClean="0"/>
              <a:t> from </a:t>
            </a:r>
            <a:r>
              <a:rPr lang="en-US" sz="2400" b="1" dirty="0" smtClean="0">
                <a:solidFill>
                  <a:srgbClr val="C00000"/>
                </a:solidFill>
              </a:rPr>
              <a:t>1 untrusted one</a:t>
            </a:r>
          </a:p>
          <a:p>
            <a:pPr lvl="1"/>
            <a:r>
              <a:rPr lang="en-US" sz="2400" b="1" dirty="0" smtClean="0">
                <a:solidFill>
                  <a:srgbClr val="C00000"/>
                </a:solidFill>
              </a:rPr>
              <a:t>untrusted compartment</a:t>
            </a:r>
            <a:r>
              <a:rPr lang="en-US" sz="2400" dirty="0" smtClean="0"/>
              <a:t> </a:t>
            </a:r>
            <a:r>
              <a:rPr lang="en-US" sz="2400" b="1" dirty="0" smtClean="0">
                <a:solidFill>
                  <a:srgbClr val="C00000"/>
                </a:solidFill>
              </a:rPr>
              <a:t>arbitrary</a:t>
            </a:r>
            <a:r>
              <a:rPr lang="en-US" sz="2400" dirty="0" smtClean="0"/>
              <a:t> (e.g. compromised Firefox)</a:t>
            </a:r>
          </a:p>
          <a:p>
            <a:pPr lvl="1"/>
            <a:r>
              <a:rPr lang="en-US" sz="2400" b="1" dirty="0">
                <a:solidFill>
                  <a:schemeClr val="tx2"/>
                </a:solidFill>
              </a:rPr>
              <a:t>trusted compartment has no </a:t>
            </a:r>
            <a:r>
              <a:rPr lang="en-US" sz="2400" b="1" dirty="0" smtClean="0">
                <a:solidFill>
                  <a:schemeClr val="tx2"/>
                </a:solidFill>
              </a:rPr>
              <a:t>vulnerabilities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2" y="113242"/>
            <a:ext cx="1067858" cy="1067858"/>
          </a:xfrm>
          <a:prstGeom prst="rect">
            <a:avLst/>
          </a:prstGeom>
        </p:spPr>
      </p:pic>
      <p:pic>
        <p:nvPicPr>
          <p:cNvPr id="6" name="Picture 5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6935" y="170136"/>
            <a:ext cx="1179865" cy="9540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4533900"/>
            <a:ext cx="6019800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This is not just hypothetical!</a:t>
            </a:r>
            <a:endParaRPr lang="en-US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900"/>
            <a:ext cx="1676400" cy="1676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98726" y="1240929"/>
            <a:ext cx="4475264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Mozilla shipping </a:t>
            </a:r>
            <a:r>
              <a:rPr lang="en-US" sz="2800" b="1" dirty="0">
                <a:solidFill>
                  <a:schemeClr val="tx2"/>
                </a:solidFill>
              </a:rPr>
              <a:t>EverCrypt</a:t>
            </a:r>
            <a:r>
              <a:rPr lang="en-US" sz="2800" b="1" dirty="0" smtClean="0">
                <a:solidFill>
                  <a:schemeClr val="tx2"/>
                </a:solidFill>
              </a:rPr>
              <a:t/>
            </a:r>
            <a:br>
              <a:rPr lang="en-US" sz="2800" b="1" dirty="0" smtClean="0">
                <a:solidFill>
                  <a:schemeClr val="tx2"/>
                </a:solidFill>
              </a:rPr>
            </a:br>
            <a:r>
              <a:rPr lang="en-US" sz="2800" b="1" dirty="0" smtClean="0">
                <a:solidFill>
                  <a:schemeClr val="tx2"/>
                </a:solidFill>
              </a:rPr>
              <a:t>verified crypto library</a:t>
            </a:r>
          </a:p>
          <a:p>
            <a:pPr algn="ctr"/>
            <a:endParaRPr lang="en-US" sz="1000" b="1" dirty="0" smtClean="0">
              <a:solidFill>
                <a:schemeClr val="tx2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(also used by Microsoft, Linux, ...)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14" name="Picture 13" descr="fstar-n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800" y="1104900"/>
            <a:ext cx="16002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18261" y="3512284"/>
            <a:ext cx="66784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Formal verification milestone:</a:t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2400" b="1" dirty="0" smtClean="0"/>
              <a:t>40.000+ lines</a:t>
            </a:r>
            <a:r>
              <a:rPr lang="en-US" sz="2400" b="1" dirty="0"/>
              <a:t> </a:t>
            </a:r>
            <a:r>
              <a:rPr lang="en-US" sz="2400" b="1" dirty="0" smtClean="0"/>
              <a:t>of highly-efficient code,</a:t>
            </a:r>
            <a:br>
              <a:rPr lang="en-US" sz="2400" b="1" dirty="0" smtClean="0"/>
            </a:br>
            <a:r>
              <a:rPr lang="en-US" sz="2400" b="1" dirty="0" smtClean="0"/>
              <a:t>mathematically proved to be free of vulnerabilities</a:t>
            </a:r>
            <a:br>
              <a:rPr lang="en-US" sz="2400" b="1" dirty="0" smtClean="0"/>
            </a:br>
            <a:r>
              <a:rPr lang="en-US" sz="2400" dirty="0" smtClean="0"/>
              <a:t>(and functionally correct and side-channel resistant)</a:t>
            </a:r>
            <a:endParaRPr lang="en-US" sz="28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7010400" y="2705100"/>
            <a:ext cx="220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[POPL'16,'17,'18,'20, ICFP'17,'19, ESOP'19, CPP'18, SNAPL'17]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1187" y="2653725"/>
            <a:ext cx="13456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Firefox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8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56" y="800099"/>
            <a:ext cx="2520043" cy="25200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49"/>
            <a:ext cx="3018482" cy="20563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/>
              <a:t>We are increasingly reliant on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5999" y="952500"/>
            <a:ext cx="2666999" cy="200024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278130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... trusting them with our digital lives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95999" y="3314700"/>
            <a:ext cx="1219201" cy="0"/>
          </a:xfrm>
          <a:prstGeom prst="line">
            <a:avLst/>
          </a:prstGeom>
          <a:ln w="635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01" y="3620452"/>
            <a:ext cx="3137899" cy="20945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3" y="3580984"/>
            <a:ext cx="3796301" cy="213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4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24859" y="114300"/>
            <a:ext cx="8866741" cy="54869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Putting things into perspective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92" y="1039118"/>
            <a:ext cx="1676400" cy="167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2583" y="2724992"/>
            <a:ext cx="29640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20.000.000 lines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+ external libraries</a:t>
            </a:r>
          </a:p>
          <a:p>
            <a:pPr algn="ctr"/>
            <a:r>
              <a:rPr lang="en-US" sz="2800" b="1" dirty="0" smtClean="0">
                <a:solidFill>
                  <a:srgbClr val="C00000"/>
                </a:solidFill>
              </a:rPr>
              <a:t>all unverified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6459" y="2486918"/>
            <a:ext cx="3048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4455" y="2715518"/>
            <a:ext cx="1968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40.000 lines</a:t>
            </a:r>
            <a:endParaRPr lang="en-US" sz="2400" b="1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>
            <a:endCxn id="10" idx="0"/>
          </p:cNvCxnSpPr>
          <p:nvPr/>
        </p:nvCxnSpPr>
        <p:spPr>
          <a:xfrm>
            <a:off x="3118859" y="2029718"/>
            <a:ext cx="0" cy="457200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057400" y="1296295"/>
            <a:ext cx="2133600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b="1" dirty="0" smtClean="0">
                <a:solidFill>
                  <a:schemeClr val="tx2"/>
                </a:solidFill>
              </a:rPr>
              <a:t>EverCrypt</a:t>
            </a:r>
            <a:br>
              <a:rPr lang="en-US" sz="3200" b="1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tx2"/>
                </a:solidFill>
              </a:rPr>
              <a:t>(verified in F*)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4152900"/>
            <a:ext cx="84956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500" b="1" dirty="0" smtClean="0">
                <a:solidFill>
                  <a:srgbClr val="C00000"/>
                </a:solidFill>
              </a:rPr>
              <a:t>Without compartmentalization interoperability is insecure:</a:t>
            </a:r>
            <a:br>
              <a:rPr lang="en-US" sz="2500" b="1" dirty="0" smtClean="0">
                <a:solidFill>
                  <a:srgbClr val="C00000"/>
                </a:solidFill>
              </a:rPr>
            </a:br>
            <a:r>
              <a:rPr lang="en-US" sz="2500" b="1" dirty="0" smtClean="0"/>
              <a:t>if Firefox is compromised it can break security of verified code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876300"/>
            <a:ext cx="1771920" cy="189321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124200" y="2614826"/>
            <a:ext cx="2133446" cy="24492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400800" y="1714500"/>
            <a:ext cx="13456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Firefox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5050589"/>
            <a:ext cx="8024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What does secure compartmentalization mean in this setting?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0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25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P</a:t>
            </a:r>
            <a:r>
              <a:rPr lang="en-US" sz="3200" b="1" dirty="0" smtClean="0">
                <a:solidFill>
                  <a:schemeClr val="tx2"/>
                </a:solidFill>
              </a:rPr>
              <a:t>reserving security</a:t>
            </a:r>
            <a:r>
              <a:rPr lang="en-US" sz="3200" b="1" dirty="0">
                <a:solidFill>
                  <a:schemeClr val="tx2"/>
                </a:solidFill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</a:rPr>
              <a:t>against adversarial contexts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74380" y="1385888"/>
            <a:ext cx="2730500" cy="10160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rgbClr val="C00000"/>
                </a:solidFill>
              </a:rPr>
              <a:t>                               F*</a:t>
            </a:r>
            <a:r>
              <a:rPr lang="en-US" sz="1500" b="1" dirty="0">
                <a:solidFill>
                  <a:srgbClr val="C00000"/>
                </a:solidFill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</a:rPr>
              <a:t>context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74380" y="2997200"/>
            <a:ext cx="2857500" cy="10795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C00000"/>
                </a:solidFill>
              </a:rPr>
              <a:t>                      </a:t>
            </a:r>
            <a:r>
              <a:rPr lang="en-US" sz="1500" b="1" dirty="0" smtClean="0">
                <a:solidFill>
                  <a:srgbClr val="C00000"/>
                </a:solidFill>
              </a:rPr>
              <a:t> machine</a:t>
            </a:r>
            <a:br>
              <a:rPr lang="en-US" sz="1500" b="1" dirty="0" smtClean="0">
                <a:solidFill>
                  <a:srgbClr val="C00000"/>
                </a:solidFill>
              </a:rPr>
            </a:br>
            <a:r>
              <a:rPr lang="en-US" sz="1500" b="1" dirty="0" smtClean="0">
                <a:solidFill>
                  <a:srgbClr val="C00000"/>
                </a:solidFill>
              </a:rPr>
              <a:t>                        code                                                     </a:t>
            </a:r>
          </a:p>
          <a:p>
            <a:pPr algn="ctr"/>
            <a:r>
              <a:rPr lang="en-US" sz="1500" b="1" dirty="0">
                <a:solidFill>
                  <a:srgbClr val="C00000"/>
                </a:solidFill>
              </a:rPr>
              <a:t> </a:t>
            </a:r>
            <a:r>
              <a:rPr lang="en-US" sz="1500" b="1" dirty="0" smtClean="0">
                <a:solidFill>
                  <a:srgbClr val="C00000"/>
                </a:solidFill>
              </a:rPr>
              <a:t>                        context</a:t>
            </a:r>
            <a:endParaRPr lang="en-US" sz="1500" b="1" dirty="0">
              <a:solidFill>
                <a:srgbClr val="C00000"/>
              </a:solidFill>
            </a:endParaRPr>
          </a:p>
          <a:p>
            <a:pPr algn="ctr"/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64880" y="1624013"/>
            <a:ext cx="11430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EverCrypt</a:t>
            </a: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4336380" y="2195513"/>
            <a:ext cx="0" cy="101600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764880" y="3211513"/>
            <a:ext cx="1143000" cy="5715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compiled</a:t>
            </a:r>
            <a:endParaRPr lang="en-US" sz="1500" b="1" dirty="0">
              <a:solidFill>
                <a:schemeClr val="tx1"/>
              </a:solidFill>
            </a:endParaRPr>
          </a:p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01505" y="3505200"/>
            <a:ext cx="4445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17380" y="1917700"/>
            <a:ext cx="444500" cy="0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50560" y="2528888"/>
            <a:ext cx="8858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b="1" dirty="0">
                <a:solidFill>
                  <a:schemeClr val="accent3">
                    <a:lumMod val="50000"/>
                  </a:schemeClr>
                </a:solidFill>
              </a:rPr>
              <a:t>compiler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22360" y="1650015"/>
            <a:ext cx="16310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 smtClean="0">
                <a:solidFill>
                  <a:schemeClr val="tx2"/>
                </a:solidFill>
              </a:rPr>
              <a:t>satisfies </a:t>
            </a:r>
            <a:r>
              <a:rPr lang="el-GR" sz="2667" b="1" dirty="0" smtClean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endParaRPr lang="en-US" sz="1667" b="1" dirty="0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73071" y="3188064"/>
            <a:ext cx="16310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tx2"/>
                </a:solidFill>
              </a:rPr>
              <a:t>satisfies </a:t>
            </a:r>
            <a:r>
              <a:rPr lang="el-GR" sz="2667" b="1" dirty="0" smtClean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endParaRPr lang="en-US" sz="1667" b="1" dirty="0">
              <a:solidFill>
                <a:schemeClr val="tx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95914" y="3451424"/>
            <a:ext cx="104836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/>
              <a:t>  EverCrypt</a:t>
            </a:r>
            <a:endParaRPr lang="en-US" sz="1500" dirty="0"/>
          </a:p>
        </p:txBody>
      </p:sp>
      <p:sp>
        <p:nvSpPr>
          <p:cNvPr id="36" name="Rectangle 35"/>
          <p:cNvSpPr/>
          <p:nvPr/>
        </p:nvSpPr>
        <p:spPr>
          <a:xfrm>
            <a:off x="4939122" y="3744957"/>
            <a:ext cx="13986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u="sng" dirty="0">
                <a:solidFill>
                  <a:srgbClr val="C00000"/>
                </a:solidFill>
              </a:rPr>
              <a:t>no extra power</a:t>
            </a:r>
            <a:endParaRPr lang="en-US" sz="1500" u="sng" dirty="0"/>
          </a:p>
        </p:txBody>
      </p:sp>
      <p:sp>
        <p:nvSpPr>
          <p:cNvPr id="37" name="Rectangle 36"/>
          <p:cNvSpPr/>
          <p:nvPr/>
        </p:nvSpPr>
        <p:spPr>
          <a:xfrm>
            <a:off x="3891880" y="3752674"/>
            <a:ext cx="96302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u="sng" dirty="0"/>
              <a:t>protected</a:t>
            </a:r>
            <a:endParaRPr lang="en-US" sz="15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190" y="4152900"/>
            <a:ext cx="5813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Where "security property" </a:t>
            </a:r>
            <a:r>
              <a:rPr lang="en-US" sz="2400" b="1" dirty="0" smtClean="0"/>
              <a:t>can e.g., be</a:t>
            </a:r>
            <a:br>
              <a:rPr lang="en-US" sz="2400" b="1" dirty="0" smtClean="0"/>
            </a:br>
            <a:r>
              <a:rPr lang="en-US" sz="2400" b="1" dirty="0" smtClean="0"/>
              <a:t>safety or integrity </a:t>
            </a:r>
            <a:r>
              <a:rPr lang="en-US" sz="2400" b="1" dirty="0" smtClean="0"/>
              <a:t>or confidentiality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 [CSF'19]</a:t>
            </a:r>
            <a:endParaRPr lang="en-US" sz="2400" b="1" dirty="0" smtClean="0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2611911" y="1756946"/>
            <a:ext cx="10112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F*context</a:t>
            </a:r>
          </a:p>
        </p:txBody>
      </p:sp>
      <p:sp>
        <p:nvSpPr>
          <p:cNvPr id="39" name="TextBox 38"/>
          <p:cNvSpPr txBox="1">
            <a:spLocks noChangeAspect="1"/>
          </p:cNvSpPr>
          <p:nvPr/>
        </p:nvSpPr>
        <p:spPr>
          <a:xfrm>
            <a:off x="2286000" y="1485900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2636127" y="3017103"/>
            <a:ext cx="966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machine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code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context</a:t>
            </a:r>
          </a:p>
        </p:txBody>
      </p:sp>
      <p:sp>
        <p:nvSpPr>
          <p:cNvPr id="41" name="TextBox 40"/>
          <p:cNvSpPr txBox="1">
            <a:spLocks noChangeAspect="1"/>
          </p:cNvSpPr>
          <p:nvPr/>
        </p:nvSpPr>
        <p:spPr>
          <a:xfrm>
            <a:off x="2286000" y="3086100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 rot="5400000">
            <a:off x="6927571" y="2242126"/>
            <a:ext cx="784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⇒</a:t>
            </a:r>
            <a:endParaRPr lang="en-US" sz="54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14" y="2868061"/>
            <a:ext cx="681011" cy="7276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38" y="1104900"/>
            <a:ext cx="712962" cy="7129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14" y="1462088"/>
            <a:ext cx="476318" cy="476318"/>
          </a:xfrm>
          <a:prstGeom prst="rect">
            <a:avLst/>
          </a:prstGeom>
        </p:spPr>
      </p:pic>
      <p:sp>
        <p:nvSpPr>
          <p:cNvPr id="33" name="TextBox 32"/>
          <p:cNvSpPr txBox="1">
            <a:spLocks noChangeAspect="1"/>
          </p:cNvSpPr>
          <p:nvPr/>
        </p:nvSpPr>
        <p:spPr>
          <a:xfrm>
            <a:off x="76200" y="654903"/>
            <a:ext cx="3378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tx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r>
              <a:rPr lang="en-US" sz="2667" b="1" dirty="0" smtClean="0">
                <a:solidFill>
                  <a:srgbClr val="1F497D"/>
                </a:solidFill>
              </a:rPr>
              <a:t>security </a:t>
            </a:r>
            <a:r>
              <a:rPr lang="en-US" sz="2667" b="1" dirty="0">
                <a:solidFill>
                  <a:srgbClr val="1F497D"/>
                </a:solidFill>
              </a:rPr>
              <a:t>property </a:t>
            </a:r>
            <a:r>
              <a:rPr lang="el-GR" sz="2667" b="1" dirty="0">
                <a:solidFill>
                  <a:srgbClr val="1F497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endParaRPr lang="en-US" sz="4800" b="1" dirty="0"/>
          </a:p>
        </p:txBody>
      </p:sp>
      <p:sp>
        <p:nvSpPr>
          <p:cNvPr id="34" name="Rectangle 33"/>
          <p:cNvSpPr/>
          <p:nvPr/>
        </p:nvSpPr>
        <p:spPr>
          <a:xfrm>
            <a:off x="2777008" y="4584700"/>
            <a:ext cx="1905000" cy="34782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2244935" y="4914900"/>
            <a:ext cx="613706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667" b="1" dirty="0" smtClean="0">
                <a:solidFill>
                  <a:srgbClr val="1F497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2667" b="1" dirty="0" smtClean="0">
                <a:solidFill>
                  <a:srgbClr val="1F497D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= "</a:t>
            </a:r>
            <a:r>
              <a:rPr lang="en-US" sz="2667" b="1" dirty="0" err="1" smtClean="0">
                <a:solidFill>
                  <a:srgbClr val="1F497D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EverCrypt's</a:t>
            </a:r>
            <a:r>
              <a:rPr lang="en-US" sz="2667" b="1" dirty="0" smtClean="0">
                <a:solidFill>
                  <a:srgbClr val="1F497D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private key is not leaked"</a:t>
            </a:r>
            <a:endParaRPr lang="en-US" sz="4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6270634"/>
      </p:ext>
    </p:extLst>
  </p:cSld>
  <p:clrMapOvr>
    <a:masterClrMapping/>
  </p:clrMapOvr>
  <p:transition advTm="695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3" grpId="0"/>
      <p:bldP spid="19" grpId="0"/>
      <p:bldP spid="23" grpId="0"/>
      <p:bldP spid="32" grpId="0"/>
      <p:bldP spid="36" grpId="0"/>
      <p:bldP spid="37" grpId="0"/>
      <p:bldP spid="3" grpId="0"/>
      <p:bldP spid="38" grpId="0"/>
      <p:bldP spid="39" grpId="0"/>
      <p:bldP spid="40" grpId="0"/>
      <p:bldP spid="41" grpId="0"/>
      <p:bldP spid="24" grpId="0"/>
      <p:bldP spid="33" grpId="0"/>
      <p:bldP spid="34" grpId="0" animBg="1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4073634"/>
            <a:ext cx="1524000" cy="1146066"/>
            <a:chOff x="914400" y="4073634"/>
            <a:chExt cx="1524000" cy="1146066"/>
          </a:xfrm>
        </p:grpSpPr>
        <p:sp>
          <p:nvSpPr>
            <p:cNvPr id="20" name="Rounded Rectangle 19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1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46707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Extra challenges for our real security definition </a:t>
            </a:r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[CSF'16, CCS'18]</a:t>
            </a:r>
            <a:endParaRPr 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1"/>
            <a:ext cx="8382000" cy="228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Program split into </a:t>
            </a:r>
            <a:r>
              <a:rPr lang="en-US" sz="2400" b="1" dirty="0" smtClean="0">
                <a:solidFill>
                  <a:srgbClr val="C00000"/>
                </a:solidFill>
              </a:rPr>
              <a:t>many mutually distrustful compartments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We don't know </a:t>
            </a:r>
            <a:r>
              <a:rPr lang="en-US" sz="2400" b="1" dirty="0" smtClean="0">
                <a:solidFill>
                  <a:srgbClr val="7030A0"/>
                </a:solidFill>
              </a:rPr>
              <a:t>which</a:t>
            </a:r>
            <a:r>
              <a:rPr lang="en-US" sz="2400" b="1" dirty="0" smtClean="0">
                <a:solidFill>
                  <a:srgbClr val="C00000"/>
                </a:solidFill>
              </a:rPr>
              <a:t> compartments will be compromised</a:t>
            </a:r>
            <a:endParaRPr lang="en-US" sz="2400" b="1" dirty="0"/>
          </a:p>
          <a:p>
            <a:pPr lvl="1">
              <a:lnSpc>
                <a:spcPct val="120000"/>
              </a:lnSpc>
            </a:pPr>
            <a:r>
              <a:rPr lang="en-US" sz="2000" b="1" dirty="0" smtClean="0"/>
              <a:t>every compartment should be protected from all the others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>
                <a:solidFill>
                  <a:srgbClr val="C00000"/>
                </a:solidFill>
              </a:rPr>
              <a:t>We don't know </a:t>
            </a:r>
            <a:r>
              <a:rPr lang="en-US" sz="2400" b="1" dirty="0" smtClean="0">
                <a:solidFill>
                  <a:srgbClr val="7030A0"/>
                </a:solidFill>
              </a:rPr>
              <a:t>when</a:t>
            </a:r>
            <a:r>
              <a:rPr lang="en-US" sz="2400" b="1" dirty="0" smtClean="0">
                <a:solidFill>
                  <a:srgbClr val="C00000"/>
                </a:solidFill>
              </a:rPr>
              <a:t> a compartment will be compromised</a:t>
            </a:r>
          </a:p>
          <a:p>
            <a:pPr lvl="1"/>
            <a:r>
              <a:rPr lang="en-US" sz="2000" b="1" dirty="0" smtClean="0"/>
              <a:t>every compartment should receive protection until compromised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57200" y="4076700"/>
            <a:ext cx="1524000" cy="1146066"/>
            <a:chOff x="1447800" y="3921234"/>
            <a:chExt cx="1524000" cy="1146066"/>
          </a:xfrm>
        </p:grpSpPr>
        <p:sp>
          <p:nvSpPr>
            <p:cNvPr id="13" name="Rounded Rectangle 12"/>
            <p:cNvSpPr/>
            <p:nvPr/>
          </p:nvSpPr>
          <p:spPr>
            <a:xfrm>
              <a:off x="1447800" y="39212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</a:rPr>
                <a:t>Compartment 1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41145"/>
              <a:ext cx="670560" cy="716461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133600" y="4076700"/>
            <a:ext cx="1524000" cy="1146066"/>
            <a:chOff x="914400" y="4073634"/>
            <a:chExt cx="1524000" cy="1146066"/>
          </a:xfrm>
        </p:grpSpPr>
        <p:sp>
          <p:nvSpPr>
            <p:cNvPr id="28" name="Rounded Rectangle 27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2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810000" y="4079766"/>
            <a:ext cx="1524000" cy="1146066"/>
            <a:chOff x="914400" y="4073634"/>
            <a:chExt cx="1524000" cy="1146066"/>
          </a:xfrm>
        </p:grpSpPr>
        <p:sp>
          <p:nvSpPr>
            <p:cNvPr id="34" name="Rounded Rectangle 33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3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5486400" y="4082832"/>
            <a:ext cx="1524000" cy="1146066"/>
            <a:chOff x="914400" y="4073634"/>
            <a:chExt cx="1524000" cy="1146066"/>
          </a:xfrm>
        </p:grpSpPr>
        <p:sp>
          <p:nvSpPr>
            <p:cNvPr id="40" name="Rounded Rectangle 39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4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5486400" y="4085898"/>
            <a:ext cx="1524000" cy="1146066"/>
            <a:chOff x="1447800" y="3921234"/>
            <a:chExt cx="1524000" cy="1146066"/>
          </a:xfrm>
        </p:grpSpPr>
        <p:sp>
          <p:nvSpPr>
            <p:cNvPr id="43" name="Rounded Rectangle 42"/>
            <p:cNvSpPr/>
            <p:nvPr/>
          </p:nvSpPr>
          <p:spPr>
            <a:xfrm>
              <a:off x="1447800" y="39212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</a:rPr>
                <a:t>Compartment 4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41145"/>
              <a:ext cx="670560" cy="716461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7162800" y="4085898"/>
            <a:ext cx="1524000" cy="1146066"/>
            <a:chOff x="914400" y="4073634"/>
            <a:chExt cx="1524000" cy="1146066"/>
          </a:xfrm>
        </p:grpSpPr>
        <p:sp>
          <p:nvSpPr>
            <p:cNvPr id="46" name="Rounded Rectangle 45"/>
            <p:cNvSpPr/>
            <p:nvPr/>
          </p:nvSpPr>
          <p:spPr>
            <a:xfrm>
              <a:off x="914400" y="40736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2"/>
                  </a:solidFill>
                </a:rPr>
                <a:t>Compartment 5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28" y="4428881"/>
              <a:ext cx="710544" cy="71054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7162800" y="4088964"/>
            <a:ext cx="1524000" cy="1146066"/>
            <a:chOff x="1447800" y="3921234"/>
            <a:chExt cx="1524000" cy="1146066"/>
          </a:xfrm>
        </p:grpSpPr>
        <p:sp>
          <p:nvSpPr>
            <p:cNvPr id="49" name="Rounded Rectangle 48"/>
            <p:cNvSpPr/>
            <p:nvPr/>
          </p:nvSpPr>
          <p:spPr>
            <a:xfrm>
              <a:off x="1447800" y="3921234"/>
              <a:ext cx="1524000" cy="114606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</a:rPr>
                <a:t>Compartment 5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241145"/>
              <a:ext cx="670560" cy="716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902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63500"/>
            <a:ext cx="72390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Formalizing </a:t>
            </a:r>
            <a:r>
              <a:rPr lang="en-US" sz="3200" b="1" dirty="0"/>
              <a:t>security of </a:t>
            </a:r>
            <a:r>
              <a:rPr lang="en-US" sz="3200" b="1" dirty="0" smtClean="0">
                <a:solidFill>
                  <a:schemeClr val="tx2"/>
                </a:solidFill>
              </a:rPr>
              <a:t>mitigations</a:t>
            </a:r>
            <a:r>
              <a:rPr lang="en-US" sz="3200" b="1" dirty="0" smtClean="0"/>
              <a:t> is hard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79500"/>
            <a:ext cx="6858000" cy="3771636"/>
          </a:xfrm>
        </p:spPr>
        <p:txBody>
          <a:bodyPr>
            <a:noAutofit/>
          </a:bodyPr>
          <a:lstStyle/>
          <a:p>
            <a:r>
              <a:rPr lang="en-US" sz="2333" b="1" dirty="0"/>
              <a:t>We want </a:t>
            </a:r>
            <a:r>
              <a:rPr lang="en-US" sz="2333" b="1" dirty="0">
                <a:solidFill>
                  <a:schemeClr val="tx2"/>
                </a:solidFill>
              </a:rPr>
              <a:t>source-level security reasoning principles</a:t>
            </a:r>
          </a:p>
          <a:p>
            <a:pPr lvl="1"/>
            <a:r>
              <a:rPr lang="en-US" sz="2000" dirty="0"/>
              <a:t>easier to </a:t>
            </a:r>
            <a:r>
              <a:rPr lang="en-US" sz="2000" b="1" dirty="0"/>
              <a:t>reason about security in the source language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if and application is compartmentalized</a:t>
            </a:r>
          </a:p>
          <a:p>
            <a:r>
              <a:rPr lang="en-US" sz="2333" b="1" dirty="0"/>
              <a:t>... even in the presence of </a:t>
            </a:r>
            <a:r>
              <a:rPr lang="en-US" sz="2333" b="1" dirty="0">
                <a:solidFill>
                  <a:srgbClr val="C00000"/>
                </a:solidFill>
              </a:rPr>
              <a:t>undefined behavior</a:t>
            </a:r>
          </a:p>
          <a:p>
            <a:pPr lvl="1"/>
            <a:r>
              <a:rPr lang="en-US" sz="2000" dirty="0"/>
              <a:t>can't be expressed at all by source language semantics!</a:t>
            </a:r>
            <a:endParaRPr lang="en-US" sz="2000" b="1" dirty="0"/>
          </a:p>
          <a:p>
            <a:pPr lvl="1"/>
            <a:r>
              <a:rPr lang="en-US" sz="2000" b="1" dirty="0"/>
              <a:t>what does the following program do?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78000" y="3429001"/>
            <a:ext cx="6858000" cy="2666999"/>
          </a:xfrm>
          <a:prstGeom prst="rect">
            <a:avLst/>
          </a:prstGeom>
        </p:spPr>
        <p:txBody>
          <a:bodyPr vert="horz" lIns="76200" tIns="38100" rIns="76200" bIns="3810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#include &lt;</a:t>
            </a:r>
            <a:r>
              <a:rPr lang="en-US" sz="2000" dirty="0" err="1">
                <a:latin typeface="Consolas" panose="020B0609020204030204" pitchFamily="49" charset="0"/>
              </a:rPr>
              <a:t>string.h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main (</a:t>
            </a:r>
            <a:r>
              <a:rPr lang="en-US" sz="2000" dirty="0" err="1">
                <a:latin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</a:rPr>
              <a:t>, char **</a:t>
            </a:r>
            <a:r>
              <a:rPr lang="en-US" sz="2000" dirty="0" err="1">
                <a:latin typeface="Consolas" panose="020B0609020204030204" pitchFamily="49" charset="0"/>
              </a:rPr>
              <a:t>argv</a:t>
            </a:r>
            <a:r>
              <a:rPr lang="en-US" sz="2000" dirty="0"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char c[12];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</a:t>
            </a:r>
            <a:r>
              <a:rPr lang="en-US" sz="2000" dirty="0" err="1">
                <a:latin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</a:rPr>
              <a:t>(c, </a:t>
            </a:r>
            <a:r>
              <a:rPr lang="en-US" sz="2000" dirty="0" err="1">
                <a:latin typeface="Consolas" panose="020B0609020204030204" pitchFamily="49" charset="0"/>
              </a:rPr>
              <a:t>argv</a:t>
            </a:r>
            <a:r>
              <a:rPr lang="en-US" sz="2000" dirty="0">
                <a:latin typeface="Consolas" panose="020B0609020204030204" pitchFamily="49" charset="0"/>
              </a:rPr>
              <a:t>[1]);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return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88" y="3459736"/>
            <a:ext cx="1699312" cy="25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865"/>
            <a:ext cx="8382000" cy="952500"/>
          </a:xfrm>
        </p:spPr>
        <p:txBody>
          <a:bodyPr>
            <a:noAutofit/>
          </a:bodyPr>
          <a:lstStyle/>
          <a:p>
            <a:r>
              <a:rPr lang="en-US" sz="3600" b="1" dirty="0"/>
              <a:t>Compartmentalizing compilation should 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Restrict spatial </a:t>
            </a:r>
            <a:r>
              <a:rPr lang="en-US" sz="2800" b="1" dirty="0">
                <a:solidFill>
                  <a:schemeClr val="tx2"/>
                </a:solidFill>
              </a:rPr>
              <a:t>scope</a:t>
            </a:r>
            <a:r>
              <a:rPr lang="en-US" sz="2800" dirty="0"/>
              <a:t> of undefined behavior</a:t>
            </a:r>
            <a:endParaRPr lang="en-US" sz="2800" dirty="0">
              <a:solidFill>
                <a:srgbClr val="C00000"/>
              </a:solidFill>
            </a:endParaRP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mutually-distrustful components</a:t>
            </a:r>
            <a:endParaRPr lang="en-US" sz="1800" dirty="0"/>
          </a:p>
          <a:p>
            <a:pPr lvl="2"/>
            <a:r>
              <a:rPr lang="en-US" sz="2000" b="1" dirty="0"/>
              <a:t>each component protected from all the </a:t>
            </a:r>
            <a:r>
              <a:rPr lang="en-US" sz="2000" b="1" dirty="0" smtClean="0"/>
              <a:t>others</a:t>
            </a:r>
            <a:endParaRPr lang="en-US" sz="2000" dirty="0"/>
          </a:p>
          <a:p>
            <a:r>
              <a:rPr lang="en-US" sz="2800" b="1" dirty="0" smtClean="0">
                <a:solidFill>
                  <a:schemeClr val="tx2"/>
                </a:solidFill>
              </a:rPr>
              <a:t>Restrict </a:t>
            </a:r>
            <a:r>
              <a:rPr lang="en-US" sz="2800" b="1" dirty="0">
                <a:solidFill>
                  <a:schemeClr val="tx2"/>
                </a:solidFill>
              </a:rPr>
              <a:t>temporal scope</a:t>
            </a:r>
            <a:r>
              <a:rPr lang="en-US" sz="2800" dirty="0"/>
              <a:t> of undefined behavior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dynamic compromise</a:t>
            </a:r>
            <a:endParaRPr lang="en-US" sz="1800" dirty="0"/>
          </a:p>
          <a:p>
            <a:pPr lvl="2"/>
            <a:r>
              <a:rPr lang="en-US" sz="2000" b="1" dirty="0"/>
              <a:t>each component gets guarantees</a:t>
            </a:r>
            <a:br>
              <a:rPr lang="en-US" sz="2000" b="1" dirty="0"/>
            </a:br>
            <a:r>
              <a:rPr lang="en-US" sz="2000" b="1" dirty="0"/>
              <a:t>as long as it has not encountered undefined behavior</a:t>
            </a:r>
          </a:p>
          <a:p>
            <a:pPr lvl="2"/>
            <a:r>
              <a:rPr lang="en-US" sz="2000" dirty="0"/>
              <a:t>i.e. the mere existence of vulnerabilities doesn't</a:t>
            </a:r>
            <a:br>
              <a:rPr lang="en-US" sz="2000" dirty="0"/>
            </a:br>
            <a:r>
              <a:rPr lang="en-US" sz="2000" dirty="0" smtClean="0"/>
              <a:t>necessarily </a:t>
            </a:r>
            <a:r>
              <a:rPr lang="en-US" sz="2000" dirty="0"/>
              <a:t>make a component compromised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385"/>
          <p:cNvGrpSpPr/>
          <p:nvPr/>
        </p:nvGrpSpPr>
        <p:grpSpPr>
          <a:xfrm>
            <a:off x="2809494" y="183058"/>
            <a:ext cx="1905000" cy="825500"/>
            <a:chOff x="228600" y="2667000"/>
            <a:chExt cx="2286000" cy="990600"/>
          </a:xfrm>
        </p:grpSpPr>
        <p:grpSp>
          <p:nvGrpSpPr>
            <p:cNvPr id="387" name="Group 386"/>
            <p:cNvGrpSpPr/>
            <p:nvPr/>
          </p:nvGrpSpPr>
          <p:grpSpPr>
            <a:xfrm>
              <a:off x="228600" y="2667000"/>
              <a:ext cx="609600" cy="609600"/>
              <a:chOff x="1752600" y="1143000"/>
              <a:chExt cx="609600" cy="609600"/>
            </a:xfrm>
          </p:grpSpPr>
          <p:sp>
            <p:nvSpPr>
              <p:cNvPr id="397" name="Moon 396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TextBox 397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1066800" y="2667000"/>
              <a:ext cx="609600" cy="609600"/>
              <a:chOff x="1752600" y="1143000"/>
              <a:chExt cx="609600" cy="609600"/>
            </a:xfrm>
          </p:grpSpPr>
          <p:sp>
            <p:nvSpPr>
              <p:cNvPr id="395" name="Moon 394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6" name="TextBox 395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1905000" y="2667000"/>
              <a:ext cx="609600" cy="609600"/>
              <a:chOff x="1752600" y="1143000"/>
              <a:chExt cx="609600" cy="609600"/>
            </a:xfrm>
          </p:grpSpPr>
          <p:sp>
            <p:nvSpPr>
              <p:cNvPr id="393" name="Moon 392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TextBox 393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390" name="Oval 389"/>
            <p:cNvSpPr/>
            <p:nvPr/>
          </p:nvSpPr>
          <p:spPr>
            <a:xfrm>
              <a:off x="2286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1" name="Oval 390"/>
            <p:cNvSpPr/>
            <p:nvPr/>
          </p:nvSpPr>
          <p:spPr>
            <a:xfrm>
              <a:off x="10668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2" name="Oval 391"/>
            <p:cNvSpPr/>
            <p:nvPr/>
          </p:nvSpPr>
          <p:spPr>
            <a:xfrm>
              <a:off x="1905000" y="3048000"/>
              <a:ext cx="609600" cy="609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399" name="TextBox 398"/>
          <p:cNvSpPr txBox="1"/>
          <p:nvPr/>
        </p:nvSpPr>
        <p:spPr>
          <a:xfrm>
            <a:off x="1016000" y="1008558"/>
            <a:ext cx="7617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∃ a sequence of component compromises explaining the finite </a:t>
            </a:r>
            <a:r>
              <a:rPr lang="en-US" sz="2000" dirty="0" smtClean="0"/>
              <a:t>trace </a:t>
            </a:r>
            <a:r>
              <a:rPr lang="en-US" sz="2000" i="1" dirty="0" smtClean="0"/>
              <a:t>m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in the source language, for instance </a:t>
            </a:r>
            <a:r>
              <a:rPr lang="en-US" sz="2000" i="1" dirty="0"/>
              <a:t>m</a:t>
            </a:r>
            <a:r>
              <a:rPr lang="en-US" sz="2000" i="1" dirty="0" smtClean="0"/>
              <a:t>=m</a:t>
            </a:r>
            <a:r>
              <a:rPr lang="en-US" sz="2000" i="1" baseline="-25000" dirty="0" smtClean="0"/>
              <a:t>1</a:t>
            </a:r>
            <a:r>
              <a:rPr lang="en-US" sz="2000" i="1" dirty="0" smtClean="0"/>
              <a:t>·m</a:t>
            </a:r>
            <a:r>
              <a:rPr lang="en-US" sz="2000" i="1" baseline="-25000" dirty="0" smtClean="0"/>
              <a:t>2</a:t>
            </a:r>
            <a:r>
              <a:rPr lang="en-US" sz="2000" i="1" dirty="0" smtClean="0"/>
              <a:t>·m</a:t>
            </a:r>
            <a:r>
              <a:rPr lang="en-US" sz="2000" i="1" baseline="-25000" dirty="0" smtClean="0"/>
              <a:t>3</a:t>
            </a:r>
            <a:r>
              <a:rPr lang="en-US" sz="2000" dirty="0" smtClean="0"/>
              <a:t> </a:t>
            </a:r>
            <a:r>
              <a:rPr lang="en-US" sz="2000" dirty="0"/>
              <a:t>and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3043858" y="600671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1" name="Rectangle 400"/>
          <p:cNvSpPr/>
          <p:nvPr/>
        </p:nvSpPr>
        <p:spPr>
          <a:xfrm>
            <a:off x="3747556" y="593604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2" name="Rectangle 401"/>
          <p:cNvSpPr/>
          <p:nvPr/>
        </p:nvSpPr>
        <p:spPr>
          <a:xfrm>
            <a:off x="4451254" y="586536"/>
            <a:ext cx="3593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↓</a:t>
            </a:r>
          </a:p>
        </p:txBody>
      </p:sp>
      <p:sp>
        <p:nvSpPr>
          <p:cNvPr id="403" name="Rectangle 402"/>
          <p:cNvSpPr/>
          <p:nvPr/>
        </p:nvSpPr>
        <p:spPr>
          <a:xfrm>
            <a:off x="4753536" y="43705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 </a:t>
            </a:r>
            <a:r>
              <a:rPr lang="en-US" sz="2000" i="1" dirty="0" smtClean="0"/>
              <a:t>m</a:t>
            </a:r>
            <a:endParaRPr lang="en-US" sz="2000" i="1" dirty="0"/>
          </a:p>
        </p:txBody>
      </p:sp>
      <p:grpSp>
        <p:nvGrpSpPr>
          <p:cNvPr id="404" name="Group 403"/>
          <p:cNvGrpSpPr/>
          <p:nvPr/>
        </p:nvGrpSpPr>
        <p:grpSpPr>
          <a:xfrm>
            <a:off x="2817474" y="1718181"/>
            <a:ext cx="1905000" cy="825500"/>
            <a:chOff x="381000" y="762000"/>
            <a:chExt cx="2286000" cy="990600"/>
          </a:xfrm>
        </p:grpSpPr>
        <p:grpSp>
          <p:nvGrpSpPr>
            <p:cNvPr id="405" name="Group 404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15" name="Moon 414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6" name="TextBox 415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06" name="Group 405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13" name="Moon 412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4" name="TextBox 413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07" name="Group 406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11" name="Moon 410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2" name="TextBox 411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08" name="Oval 407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9" name="Oval 408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0" name="Oval 409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17" name="Rectangle 416"/>
          <p:cNvSpPr/>
          <p:nvPr/>
        </p:nvSpPr>
        <p:spPr>
          <a:xfrm>
            <a:off x="4707629" y="2044164"/>
            <a:ext cx="1995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⇝*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Undef(C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18" name="Rectangle 417"/>
          <p:cNvSpPr/>
          <p:nvPr/>
        </p:nvSpPr>
        <p:spPr>
          <a:xfrm>
            <a:off x="3455388" y="2239037"/>
            <a:ext cx="37863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↯</a:t>
            </a:r>
          </a:p>
        </p:txBody>
      </p:sp>
      <p:sp>
        <p:nvSpPr>
          <p:cNvPr id="419" name="Rectangle 418"/>
          <p:cNvSpPr/>
          <p:nvPr/>
        </p:nvSpPr>
        <p:spPr>
          <a:xfrm>
            <a:off x="1772309" y="2035681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  <a:endParaRPr lang="en-US" sz="2000" dirty="0"/>
          </a:p>
        </p:txBody>
      </p:sp>
      <p:sp>
        <p:nvSpPr>
          <p:cNvPr id="420" name="Rectangle 419"/>
          <p:cNvSpPr/>
          <p:nvPr/>
        </p:nvSpPr>
        <p:spPr>
          <a:xfrm>
            <a:off x="1772309" y="3139588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  <a:endParaRPr lang="en-US" sz="2000" dirty="0"/>
          </a:p>
        </p:txBody>
      </p:sp>
      <p:grpSp>
        <p:nvGrpSpPr>
          <p:cNvPr id="421" name="Group 420"/>
          <p:cNvGrpSpPr/>
          <p:nvPr/>
        </p:nvGrpSpPr>
        <p:grpSpPr>
          <a:xfrm>
            <a:off x="2836145" y="2861181"/>
            <a:ext cx="1905000" cy="825500"/>
            <a:chOff x="381000" y="762000"/>
            <a:chExt cx="2286000" cy="990600"/>
          </a:xfrm>
        </p:grpSpPr>
        <p:grpSp>
          <p:nvGrpSpPr>
            <p:cNvPr id="422" name="Group 421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32" name="Moon 431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3" name="TextBox 432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23" name="Group 422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30" name="Moon 429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1" name="TextBox 430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24" name="Group 423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28" name="Moon 427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9" name="TextBox 428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25" name="Oval 424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26" name="Oval 425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7" name="Oval 426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34" name="Rectangle 433"/>
          <p:cNvSpPr/>
          <p:nvPr/>
        </p:nvSpPr>
        <p:spPr>
          <a:xfrm>
            <a:off x="4726299" y="3187164"/>
            <a:ext cx="23496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⇝*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·m</a:t>
            </a:r>
            <a:r>
              <a:rPr lang="en-US" sz="2000" i="1" baseline="-25000" dirty="0"/>
              <a:t>2</a:t>
            </a:r>
            <a:r>
              <a:rPr lang="en-US" sz="2000" i="1" dirty="0"/>
              <a:t>·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Undef(C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35" name="Rectangle 434"/>
          <p:cNvSpPr/>
          <p:nvPr/>
        </p:nvSpPr>
        <p:spPr>
          <a:xfrm>
            <a:off x="4153888" y="3364567"/>
            <a:ext cx="37863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↯</a:t>
            </a:r>
          </a:p>
        </p:txBody>
      </p:sp>
      <p:sp>
        <p:nvSpPr>
          <p:cNvPr id="436" name="Rectangle 435"/>
          <p:cNvSpPr/>
          <p:nvPr/>
        </p:nvSpPr>
        <p:spPr>
          <a:xfrm>
            <a:off x="1772309" y="4243496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(3)</a:t>
            </a:r>
            <a:endParaRPr lang="en-US" sz="2000" dirty="0"/>
          </a:p>
        </p:txBody>
      </p:sp>
      <p:grpSp>
        <p:nvGrpSpPr>
          <p:cNvPr id="437" name="Group 436"/>
          <p:cNvGrpSpPr/>
          <p:nvPr/>
        </p:nvGrpSpPr>
        <p:grpSpPr>
          <a:xfrm>
            <a:off x="2836145" y="4000500"/>
            <a:ext cx="1905000" cy="825500"/>
            <a:chOff x="381000" y="762000"/>
            <a:chExt cx="2286000" cy="990600"/>
          </a:xfrm>
        </p:grpSpPr>
        <p:grpSp>
          <p:nvGrpSpPr>
            <p:cNvPr id="438" name="Group 437"/>
            <p:cNvGrpSpPr/>
            <p:nvPr/>
          </p:nvGrpSpPr>
          <p:grpSpPr>
            <a:xfrm>
              <a:off x="381000" y="762000"/>
              <a:ext cx="609600" cy="609600"/>
              <a:chOff x="1752600" y="1143000"/>
              <a:chExt cx="609600" cy="609600"/>
            </a:xfrm>
          </p:grpSpPr>
          <p:sp>
            <p:nvSpPr>
              <p:cNvPr id="448" name="Moon 447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9" name="TextBox 448"/>
              <p:cNvSpPr txBox="1"/>
              <p:nvPr/>
            </p:nvSpPr>
            <p:spPr>
              <a:xfrm>
                <a:off x="1931788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0</a:t>
                </a:r>
              </a:p>
            </p:txBody>
          </p:sp>
        </p:grpSp>
        <p:grpSp>
          <p:nvGrpSpPr>
            <p:cNvPr id="439" name="Group 438"/>
            <p:cNvGrpSpPr/>
            <p:nvPr/>
          </p:nvGrpSpPr>
          <p:grpSpPr>
            <a:xfrm>
              <a:off x="1219200" y="762000"/>
              <a:ext cx="609600" cy="609600"/>
              <a:chOff x="1752600" y="1143000"/>
              <a:chExt cx="609600" cy="609600"/>
            </a:xfrm>
          </p:grpSpPr>
          <p:sp>
            <p:nvSpPr>
              <p:cNvPr id="446" name="Moon 445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7" name="TextBox 446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1</a:t>
                </a:r>
              </a:p>
            </p:txBody>
          </p:sp>
        </p:grpSp>
        <p:grpSp>
          <p:nvGrpSpPr>
            <p:cNvPr id="440" name="Group 439"/>
            <p:cNvGrpSpPr/>
            <p:nvPr/>
          </p:nvGrpSpPr>
          <p:grpSpPr>
            <a:xfrm>
              <a:off x="2057400" y="762000"/>
              <a:ext cx="609600" cy="609600"/>
              <a:chOff x="1752600" y="1143000"/>
              <a:chExt cx="609600" cy="609600"/>
            </a:xfrm>
          </p:grpSpPr>
          <p:sp>
            <p:nvSpPr>
              <p:cNvPr id="444" name="Moon 443"/>
              <p:cNvSpPr/>
              <p:nvPr/>
            </p:nvSpPr>
            <p:spPr>
              <a:xfrm rot="5400000">
                <a:off x="1752600" y="1143000"/>
                <a:ext cx="609600" cy="609600"/>
              </a:xfrm>
              <a:prstGeom prst="moon">
                <a:avLst>
                  <a:gd name="adj" fmla="val 63174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5" name="TextBox 444"/>
              <p:cNvSpPr txBox="1"/>
              <p:nvPr/>
            </p:nvSpPr>
            <p:spPr>
              <a:xfrm>
                <a:off x="1920490" y="1181725"/>
                <a:ext cx="354329" cy="387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i</a:t>
                </a:r>
                <a:r>
                  <a:rPr lang="en-US" sz="1500" baseline="-25000" dirty="0"/>
                  <a:t>2</a:t>
                </a:r>
              </a:p>
            </p:txBody>
          </p:sp>
        </p:grpSp>
        <p:sp>
          <p:nvSpPr>
            <p:cNvPr id="441" name="Oval 440"/>
            <p:cNvSpPr/>
            <p:nvPr/>
          </p:nvSpPr>
          <p:spPr>
            <a:xfrm>
              <a:off x="381000" y="1143000"/>
              <a:ext cx="609600" cy="6096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C</a:t>
              </a:r>
              <a:r>
                <a:rPr lang="en-US" sz="15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2" name="Oval 441"/>
            <p:cNvSpPr/>
            <p:nvPr/>
          </p:nvSpPr>
          <p:spPr>
            <a:xfrm>
              <a:off x="12192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43" name="Oval 442"/>
            <p:cNvSpPr/>
            <p:nvPr/>
          </p:nvSpPr>
          <p:spPr>
            <a:xfrm>
              <a:off x="2057400" y="1143000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A</a:t>
              </a:r>
              <a:r>
                <a:rPr lang="en-US" sz="15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450" name="Rectangle 449"/>
          <p:cNvSpPr/>
          <p:nvPr/>
        </p:nvSpPr>
        <p:spPr>
          <a:xfrm>
            <a:off x="4820309" y="4326483"/>
            <a:ext cx="1608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⇝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000" i="1" dirty="0"/>
              <a:t>m</a:t>
            </a:r>
            <a:r>
              <a:rPr lang="en-US" sz="2000" i="1" baseline="-25000" dirty="0"/>
              <a:t>1</a:t>
            </a:r>
            <a:r>
              <a:rPr lang="en-US" sz="2000" i="1" dirty="0"/>
              <a:t>·m</a:t>
            </a:r>
            <a:r>
              <a:rPr lang="en-US" sz="2000" i="1" baseline="-25000" dirty="0"/>
              <a:t>2</a:t>
            </a:r>
            <a:r>
              <a:rPr lang="en-US" sz="2000" i="1" dirty="0"/>
              <a:t>·m</a:t>
            </a:r>
            <a:r>
              <a:rPr lang="en-US" sz="2000" i="1" baseline="-25000" dirty="0"/>
              <a:t>3</a:t>
            </a:r>
            <a:endParaRPr lang="en-US" sz="2000" i="1" dirty="0"/>
          </a:p>
        </p:txBody>
      </p:sp>
      <p:sp>
        <p:nvSpPr>
          <p:cNvPr id="73" name="TextBox 72"/>
          <p:cNvSpPr txBox="1"/>
          <p:nvPr/>
        </p:nvSpPr>
        <p:spPr>
          <a:xfrm>
            <a:off x="1637465" y="4889500"/>
            <a:ext cx="5955028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Finite trace </a:t>
            </a:r>
            <a:r>
              <a:rPr lang="en-US" sz="2000" i="1" dirty="0" smtClean="0"/>
              <a:t>m</a:t>
            </a:r>
            <a:r>
              <a:rPr lang="en-US" sz="2000" b="1" dirty="0" smtClean="0">
                <a:solidFill>
                  <a:schemeClr val="tx2"/>
                </a:solidFill>
              </a:rPr>
              <a:t> records </a:t>
            </a:r>
            <a:r>
              <a:rPr lang="en-US" sz="2000" b="1" dirty="0">
                <a:solidFill>
                  <a:schemeClr val="tx2"/>
                </a:solidFill>
              </a:rPr>
              <a:t>which component encountered</a:t>
            </a:r>
          </a:p>
          <a:p>
            <a:r>
              <a:rPr lang="en-US" sz="2000" b="1" dirty="0">
                <a:solidFill>
                  <a:schemeClr val="tx2"/>
                </a:solidFill>
              </a:rPr>
              <a:t>undefined behavior and allows us to rewind execution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153309" y="3143737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∃A</a:t>
            </a:r>
            <a:r>
              <a:rPr lang="en-US" sz="2000" baseline="-25000" dirty="0"/>
              <a:t>1</a:t>
            </a:r>
            <a:r>
              <a:rPr lang="en-US" sz="2000" dirty="0"/>
              <a:t>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153309" y="4250779"/>
            <a:ext cx="635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∃A</a:t>
            </a:r>
            <a:r>
              <a:rPr lang="en-US" sz="2000" baseline="-25000" dirty="0"/>
              <a:t>2</a:t>
            </a:r>
            <a:r>
              <a:rPr lang="en-US" sz="2000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6677" y="504279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If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416509" y="470578"/>
            <a:ext cx="668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then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25</a:t>
            </a:fld>
            <a:endParaRPr lang="en-US"/>
          </a:p>
        </p:txBody>
      </p: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651012" y="-30371"/>
            <a:ext cx="1693145" cy="1079500"/>
          </a:xfrm>
        </p:spPr>
        <p:txBody>
          <a:bodyPr>
            <a:normAutofit/>
          </a:bodyPr>
          <a:lstStyle/>
          <a:p>
            <a:r>
              <a:rPr lang="en-US" sz="2333" b="1" dirty="0"/>
              <a:t>Security</a:t>
            </a:r>
            <a:br>
              <a:rPr lang="en-US" sz="2333" b="1" dirty="0"/>
            </a:br>
            <a:r>
              <a:rPr lang="en-US" sz="2333" b="1" dirty="0"/>
              <a:t>definition:</a:t>
            </a:r>
          </a:p>
        </p:txBody>
      </p:sp>
    </p:spTree>
    <p:extLst>
      <p:ext uri="{BB962C8B-B14F-4D97-AF65-F5344CB8AC3E}">
        <p14:creationId xmlns:p14="http://schemas.microsoft.com/office/powerpoint/2010/main" val="16854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/>
      <p:bldP spid="418" grpId="0"/>
      <p:bldP spid="419" grpId="0"/>
      <p:bldP spid="420" grpId="0"/>
      <p:bldP spid="434" grpId="0"/>
      <p:bldP spid="435" grpId="0"/>
      <p:bldP spid="436" grpId="0"/>
      <p:bldP spid="450" grpId="0"/>
      <p:bldP spid="73" grpId="0"/>
      <p:bldP spid="3" grpId="0"/>
      <p:bldP spid="7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>
            <a:off x="3733800" y="2031378"/>
            <a:ext cx="1729" cy="645828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13" idx="0"/>
          </p:cNvCxnSpPr>
          <p:nvPr/>
        </p:nvCxnSpPr>
        <p:spPr>
          <a:xfrm rot="5400000">
            <a:off x="2527725" y="2943482"/>
            <a:ext cx="775581" cy="1640029"/>
          </a:xfrm>
          <a:prstGeom prst="bentConnector3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2"/>
            <a:endCxn id="15" idx="0"/>
          </p:cNvCxnSpPr>
          <p:nvPr/>
        </p:nvCxnSpPr>
        <p:spPr>
          <a:xfrm rot="16200000" flipH="1">
            <a:off x="4440685" y="2670550"/>
            <a:ext cx="775581" cy="218589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0"/>
            <a:ext cx="5791200" cy="952500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smtClean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Security Enforcement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800100"/>
            <a:ext cx="7543800" cy="533400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Prototype compartmentalizing compilation 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puzzle-modularit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6296" y="2748719"/>
            <a:ext cx="336704" cy="272268"/>
          </a:xfrm>
          <a:prstGeom prst="rect">
            <a:avLst/>
          </a:prstGeom>
        </p:spPr>
      </p:pic>
      <p:pic>
        <p:nvPicPr>
          <p:cNvPr id="8" name="Picture 7" descr="puzzle-modularit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0763" y="1742664"/>
            <a:ext cx="327563" cy="2648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514600" y="1409700"/>
            <a:ext cx="2438400" cy="6216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Compartmentalized</a:t>
            </a:r>
            <a:br>
              <a:rPr lang="en-US" sz="1500" b="1" dirty="0" smtClean="0">
                <a:solidFill>
                  <a:schemeClr val="tx1"/>
                </a:solidFill>
              </a:rPr>
            </a:br>
            <a:r>
              <a:rPr lang="en-US" sz="1500" b="1" dirty="0" smtClean="0">
                <a:solidFill>
                  <a:schemeClr val="tx1"/>
                </a:solidFill>
              </a:rPr>
              <a:t>source language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14600" y="2677206"/>
            <a:ext cx="2441857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</a:t>
            </a:r>
            <a:r>
              <a:rPr lang="en-US" sz="1500" b="1" dirty="0" smtClean="0">
                <a:solidFill>
                  <a:schemeClr val="tx1"/>
                </a:solidFill>
              </a:rPr>
              <a:t>intermediate language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2152" y="1484520"/>
            <a:ext cx="390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Buffers, procedures,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compartments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14400" y="4151287"/>
            <a:ext cx="2362200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/>
                </a:solidFill>
              </a:rPr>
              <a:t>Programmable</a:t>
            </a:r>
            <a:br>
              <a:rPr lang="en-US" sz="1500" b="1" dirty="0" smtClean="0">
                <a:solidFill>
                  <a:schemeClr val="tx1"/>
                </a:solidFill>
              </a:rPr>
            </a:br>
            <a:r>
              <a:rPr lang="en-US" sz="1500" b="1" dirty="0" smtClean="0">
                <a:solidFill>
                  <a:schemeClr val="tx1"/>
                </a:solidFill>
              </a:rPr>
              <a:t>tagged architecture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88049" y="4151287"/>
            <a:ext cx="2266743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Bare-bone machine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48763" y="2639987"/>
            <a:ext cx="3367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Intermediate language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built-in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compartmentalization</a:t>
            </a:r>
          </a:p>
        </p:txBody>
      </p:sp>
      <p:pic>
        <p:nvPicPr>
          <p:cNvPr id="19" name="Picture 18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6926" y="4368800"/>
            <a:ext cx="263474" cy="263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7" y="4113761"/>
            <a:ext cx="449057" cy="4547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00300"/>
            <a:ext cx="893798" cy="147398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958833" y="4855420"/>
            <a:ext cx="27020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+Software enforcement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3423" y="4849787"/>
            <a:ext cx="39637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Hardware-accelerated enforcement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58612" y="4316387"/>
            <a:ext cx="1680588" cy="4139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code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5045" y="5191536"/>
            <a:ext cx="4466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POPL'14, Oakland'15, ASPLOS'15,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POST'18, CCS'18]</a:t>
            </a:r>
            <a:endParaRPr lang="en-US" sz="1600" dirty="0"/>
          </a:p>
        </p:txBody>
      </p:sp>
      <p:sp>
        <p:nvSpPr>
          <p:cNvPr id="35" name="Content Placeholder 5"/>
          <p:cNvSpPr txBox="1">
            <a:spLocks/>
          </p:cNvSpPr>
          <p:nvPr/>
        </p:nvSpPr>
        <p:spPr>
          <a:xfrm>
            <a:off x="267409" y="1257300"/>
            <a:ext cx="2170991" cy="1489417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>
                <a:solidFill>
                  <a:schemeClr val="tx2"/>
                </a:solidFill>
              </a:rPr>
              <a:t>compartment C</a:t>
            </a:r>
            <a:r>
              <a:rPr lang="en-US" sz="1100" b="1" baseline="-25000" dirty="0" smtClean="0">
                <a:solidFill>
                  <a:schemeClr val="tx2"/>
                </a:solidFill>
              </a:rPr>
              <a:t>2</a:t>
            </a:r>
            <a:r>
              <a:rPr lang="en-US" sz="1100" b="1" dirty="0" smtClean="0">
                <a:solidFill>
                  <a:schemeClr val="tx2"/>
                </a:solidFill>
              </a:rPr>
              <a:t> {</a:t>
            </a:r>
            <a:endParaRPr lang="en-US" sz="1100" b="1" dirty="0" smtClean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/>
              <a:t>  private </a:t>
            </a:r>
            <a:r>
              <a:rPr lang="en-US" sz="1100" b="1" dirty="0" err="1" smtClean="0"/>
              <a:t>var</a:t>
            </a:r>
            <a:r>
              <a:rPr lang="en-US" sz="1100" dirty="0" smtClean="0"/>
              <a:t> counter;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/>
              <a:t>  private </a:t>
            </a:r>
            <a:r>
              <a:rPr lang="en-US" sz="1100" b="1" dirty="0" err="1" smtClean="0"/>
              <a:t>var</a:t>
            </a:r>
            <a:r>
              <a:rPr lang="en-US" sz="1100" dirty="0" smtClean="0"/>
              <a:t> password;</a:t>
            </a:r>
            <a:endParaRPr lang="en-US" sz="1100" b="1" dirty="0" smtClean="0"/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b="1" dirty="0" smtClean="0"/>
              <a:t>  public procedure</a:t>
            </a:r>
            <a:r>
              <a:rPr lang="en-US" sz="1100" dirty="0" smtClean="0"/>
              <a:t> </a:t>
            </a:r>
            <a:r>
              <a:rPr lang="en-US" sz="1100" dirty="0" err="1" smtClean="0"/>
              <a:t>get_counter</a:t>
            </a:r>
            <a:r>
              <a:rPr lang="en-US" sz="1100" dirty="0" smtClean="0"/>
              <a:t>() {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/>
              <a:t>    counter := counter + 1;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/>
              <a:t>    </a:t>
            </a:r>
            <a:r>
              <a:rPr lang="en-US" sz="1100" b="1" dirty="0" smtClean="0"/>
              <a:t>return</a:t>
            </a:r>
            <a:r>
              <a:rPr lang="en-US" sz="1100" dirty="0" smtClean="0"/>
              <a:t> counter;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/>
              <a:t>  }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1100" dirty="0" smtClean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870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 animBg="1"/>
      <p:bldP spid="15" grpId="0" animBg="1"/>
      <p:bldP spid="17" grpId="0"/>
      <p:bldP spid="32" grpId="0"/>
      <p:bldP spid="33" grpId="0"/>
      <p:bldP spid="21" grpId="0"/>
      <p:bldP spid="26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Software-fault isolation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en-US" dirty="0" smtClean="0"/>
              <a:t>[</a:t>
            </a:r>
            <a:r>
              <a:rPr lang="en-US" dirty="0" err="1" smtClean="0"/>
              <a:t>rx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put </a:t>
            </a:r>
            <a:r>
              <a:rPr lang="en-US" dirty="0" err="1" smtClean="0"/>
              <a:t>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←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2"/>
                </a:solidFill>
              </a:rPr>
              <a:t>  &lt;&lt;check rx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b="1" dirty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      or rx∈C</a:t>
            </a:r>
            <a:r>
              <a:rPr lang="en-US" b="1" baseline="-25000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b="1" dirty="0" smtClean="0">
                <a:solidFill>
                  <a:schemeClr val="tx2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's interface&gt;&gt;</a:t>
            </a: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jump-and-link </a:t>
            </a:r>
            <a:r>
              <a:rPr lang="en-US" dirty="0" err="1" smtClean="0"/>
              <a:t>rx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sub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r-1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: put </a:t>
            </a:r>
            <a:r>
              <a:rPr lang="en-US" dirty="0" err="1" smtClean="0"/>
              <a:t>rc</a:t>
            </a:r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: load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3</a:t>
            </a:r>
            <a:r>
              <a:rPr lang="en-US" dirty="0" smtClean="0"/>
              <a:t>: add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r+1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4</a:t>
            </a:r>
            <a:r>
              <a:rPr lang="en-US" dirty="0" smtClean="0"/>
              <a:t>: store </a:t>
            </a:r>
            <a:r>
              <a:rPr lang="en-US" dirty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: jump </a:t>
            </a:r>
            <a:r>
              <a:rPr lang="en-US" dirty="0" err="1" smtClean="0"/>
              <a:t>ra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r>
              <a:rPr lang="en-US" dirty="0" smtClean="0"/>
              <a:t> : 42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r>
              <a:rPr lang="en-US" dirty="0" smtClean="0"/>
              <a:t>: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200" y="933896"/>
            <a:ext cx="4419600" cy="34476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933366"/>
            <a:ext cx="4419600" cy="34481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304800" y="4533900"/>
            <a:ext cx="81534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Idea: rewrite C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's (&amp; C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's) code to insert all the required checks</a:t>
            </a:r>
          </a:p>
          <a:p>
            <a:pPr marL="0" indent="0">
              <a:buNone/>
            </a:pPr>
            <a:r>
              <a:rPr lang="en-US" sz="2400" b="1" dirty="0" smtClean="0"/>
              <a:t>Challenges: checks </a:t>
            </a:r>
            <a:r>
              <a:rPr lang="en-US" sz="2400" b="1" dirty="0"/>
              <a:t>complicated (</a:t>
            </a:r>
            <a:r>
              <a:rPr lang="en-US" sz="2400" b="1" dirty="0" err="1"/>
              <a:t>uncircumventable</a:t>
            </a:r>
            <a:r>
              <a:rPr lang="en-US" sz="2400" b="1" dirty="0"/>
              <a:t>, </a:t>
            </a:r>
            <a:r>
              <a:rPr lang="en-US" sz="2400" b="1" dirty="0" smtClean="0"/>
              <a:t>efficient)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362200" y="3695700"/>
            <a:ext cx="1752600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114800" y="1943100"/>
            <a:ext cx="0" cy="175260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905000" y="1943100"/>
            <a:ext cx="2209800" cy="0"/>
          </a:xfrm>
          <a:prstGeom prst="straightConnector1">
            <a:avLst/>
          </a:prstGeom>
          <a:ln w="317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133600" y="2710328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sz="2400" b="1" dirty="0" smtClean="0">
                <a:solidFill>
                  <a:prstClr val="black"/>
                </a:solidFill>
              </a:rPr>
              <a:t>not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3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Elbow Connector 88"/>
          <p:cNvCxnSpPr>
            <a:stCxn id="18" idx="2"/>
            <a:endCxn id="33" idx="1"/>
          </p:cNvCxnSpPr>
          <p:nvPr/>
        </p:nvCxnSpPr>
        <p:spPr>
          <a:xfrm rot="16200000" flipH="1">
            <a:off x="3468688" y="1595438"/>
            <a:ext cx="222250" cy="2365375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91"/>
          <p:cNvCxnSpPr>
            <a:stCxn id="12" idx="0"/>
            <a:endCxn id="27" idx="1"/>
          </p:cNvCxnSpPr>
          <p:nvPr/>
        </p:nvCxnSpPr>
        <p:spPr>
          <a:xfrm rot="16200000" flipH="1">
            <a:off x="3246438" y="484188"/>
            <a:ext cx="666750" cy="2365375"/>
          </a:xfrm>
          <a:prstGeom prst="bentConnector4">
            <a:avLst>
              <a:gd name="adj1" fmla="val -19305"/>
              <a:gd name="adj2" fmla="val 88336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5175250" y="4572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r>
              <a:rPr lang="en-US" sz="2000" b="1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445250" y="4572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tm3’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27000"/>
            <a:ext cx="7924800" cy="952500"/>
          </a:xfrm>
        </p:spPr>
        <p:txBody>
          <a:bodyPr>
            <a:normAutofit/>
          </a:bodyPr>
          <a:lstStyle/>
          <a:p>
            <a:r>
              <a:rPr lang="en-US" b="1" dirty="0" smtClean="0"/>
              <a:t>Micro-Policies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[POPL'14, Oakland'15, ASPLOS'15, POST'18, CCS'18]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23000" y="5334000"/>
            <a:ext cx="1778000" cy="304271"/>
          </a:xfrm>
        </p:spPr>
        <p:txBody>
          <a:bodyPr/>
          <a:lstStyle/>
          <a:p>
            <a:fld id="{1ADD699A-67FB-4F36-809D-738B0721C21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78000" y="1333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16250" y="1333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78000" y="17780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16250" y="17780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78000" y="2222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16250" y="22225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62500" y="1333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mem</a:t>
            </a:r>
            <a:r>
              <a:rPr lang="en-US" sz="2000" b="1" dirty="0">
                <a:solidFill>
                  <a:schemeClr val="tx1"/>
                </a:solidFill>
              </a:rPr>
              <a:t>[0]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000750" y="13335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62500" y="17780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“store r0 r1”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0750" y="1778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62500" y="22225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mem</a:t>
            </a:r>
            <a:r>
              <a:rPr lang="en-US" sz="2000" b="1" dirty="0">
                <a:solidFill>
                  <a:schemeClr val="tx1"/>
                </a:solidFill>
              </a:rPr>
              <a:t>[2]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000750" y="22225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62500" y="2667000"/>
            <a:ext cx="1238250" cy="444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mem</a:t>
            </a:r>
            <a:r>
              <a:rPr lang="en-US" sz="2000" b="1" dirty="0">
                <a:solidFill>
                  <a:schemeClr val="tx1"/>
                </a:solidFill>
              </a:rPr>
              <a:t>[3]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00750" y="2667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97000" y="3492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67000" y="34925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937000" y="3492500"/>
            <a:ext cx="1238250" cy="4445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207000" y="3492500"/>
            <a:ext cx="1238250" cy="4445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77000" y="3492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tm1</a:t>
            </a:r>
          </a:p>
        </p:txBody>
      </p:sp>
      <p:cxnSp>
        <p:nvCxnSpPr>
          <p:cNvPr id="50" name="Straight Arrow Connector 49"/>
          <p:cNvCxnSpPr>
            <a:stCxn id="38" idx="2"/>
          </p:cNvCxnSpPr>
          <p:nvPr/>
        </p:nvCxnSpPr>
        <p:spPr>
          <a:xfrm>
            <a:off x="2016125" y="3937000"/>
            <a:ext cx="841375" cy="444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651000" y="4445000"/>
            <a:ext cx="2540000" cy="635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monitor</a:t>
            </a:r>
          </a:p>
        </p:txBody>
      </p:sp>
      <p:cxnSp>
        <p:nvCxnSpPr>
          <p:cNvPr id="55" name="Straight Arrow Connector 54"/>
          <p:cNvCxnSpPr>
            <a:stCxn id="39" idx="2"/>
          </p:cNvCxnSpPr>
          <p:nvPr/>
        </p:nvCxnSpPr>
        <p:spPr>
          <a:xfrm flipH="1">
            <a:off x="2984500" y="3937000"/>
            <a:ext cx="301625" cy="444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238500" y="3937000"/>
            <a:ext cx="1254125" cy="444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2" idx="2"/>
          </p:cNvCxnSpPr>
          <p:nvPr/>
        </p:nvCxnSpPr>
        <p:spPr>
          <a:xfrm flipH="1">
            <a:off x="3619500" y="3937000"/>
            <a:ext cx="2206625" cy="5080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2"/>
          </p:cNvCxnSpPr>
          <p:nvPr/>
        </p:nvCxnSpPr>
        <p:spPr>
          <a:xfrm flipH="1">
            <a:off x="3873500" y="3937000"/>
            <a:ext cx="3222625" cy="5715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191000" y="4762500"/>
            <a:ext cx="952500" cy="0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127500" y="4376002"/>
            <a:ext cx="86215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allow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175250" y="4572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r>
              <a:rPr lang="en-US" sz="2000" b="1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445250" y="4572000"/>
            <a:ext cx="1238250" cy="44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tm3’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16250" y="13335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</a:rPr>
              <a:t>tpc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16250" y="1778000"/>
            <a:ext cx="123825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016250" y="2222500"/>
            <a:ext cx="1238250" cy="4445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000750" y="1778000"/>
            <a:ext cx="1238250" cy="444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89000" y="4064000"/>
            <a:ext cx="8890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store</a:t>
            </a:r>
          </a:p>
        </p:txBody>
      </p:sp>
      <p:cxnSp>
        <p:nvCxnSpPr>
          <p:cNvPr id="56" name="Straight Arrow Connector 55"/>
          <p:cNvCxnSpPr>
            <a:stCxn id="54" idx="3"/>
          </p:cNvCxnSpPr>
          <p:nvPr/>
        </p:nvCxnSpPr>
        <p:spPr>
          <a:xfrm>
            <a:off x="1778000" y="4286250"/>
            <a:ext cx="635000" cy="9525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03500" y="5076279"/>
            <a:ext cx="5253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software monitor’s decision is hardware cached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143000" y="571500"/>
            <a:ext cx="6794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lvl="2" indent="-285739" algn="r">
              <a:lnSpc>
                <a:spcPct val="120000"/>
              </a:lnSpc>
            </a:pPr>
            <a:r>
              <a:rPr lang="en-US" sz="2000" dirty="0"/>
              <a:t>software-defined, hardware-accelerated, tag-based monitoring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191000" y="4762500"/>
            <a:ext cx="1016000" cy="0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064000" y="4762500"/>
            <a:ext cx="121482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b="1" dirty="0">
                <a:solidFill>
                  <a:srgbClr val="C00000"/>
                </a:solidFill>
              </a:rPr>
              <a:t>disallow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15618" y="4508501"/>
            <a:ext cx="3251789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333" b="1" dirty="0">
                <a:solidFill>
                  <a:srgbClr val="C00000"/>
                </a:solidFill>
              </a:rPr>
              <a:t>policy violation stopped!</a:t>
            </a:r>
          </a:p>
          <a:p>
            <a:pPr algn="r"/>
            <a:r>
              <a:rPr lang="en-US" sz="2000" dirty="0">
                <a:solidFill>
                  <a:srgbClr val="C00000"/>
                </a:solidFill>
              </a:rPr>
              <a:t>(e.g. out of bounds write)</a:t>
            </a:r>
          </a:p>
        </p:txBody>
      </p:sp>
      <p:pic>
        <p:nvPicPr>
          <p:cNvPr id="69" name="Picture 68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90500"/>
            <a:ext cx="765721" cy="7657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5" name="Rectangle 64"/>
          <p:cNvSpPr/>
          <p:nvPr/>
        </p:nvSpPr>
        <p:spPr>
          <a:xfrm>
            <a:off x="6000750" y="2667000"/>
            <a:ext cx="1238250" cy="4445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181600" y="3492500"/>
            <a:ext cx="123825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028005" y="3471527"/>
            <a:ext cx="354584" cy="5027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67" dirty="0"/>
              <a:t>≠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975350" y="2678371"/>
            <a:ext cx="1238250" cy="4445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tm3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030230" y="3471905"/>
            <a:ext cx="354584" cy="50276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67" dirty="0"/>
              <a:t>=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1865892"/>
      </p:ext>
    </p:extLst>
  </p:cSld>
  <p:clrMapOvr>
    <a:masterClrMapping/>
  </p:clrMapOvr>
  <p:transition advTm="734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1166 L -0.21042 0.37139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1913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5.55112E-17 L -0.04375 0.3052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1525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0.10399 0.22222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1" y="1111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112E-17 L 0.05156 0.30222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1511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08681 0.1444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556 L -0.04861 -0.33333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-1616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1111E-6 L -0.23611 -0.57834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92" y="-2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4" grpId="0" animBg="1"/>
      <p:bldP spid="84" grpId="1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5" grpId="0" animBg="1"/>
      <p:bldP spid="27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8" grpId="0" animBg="1"/>
      <p:bldP spid="39" grpId="0" animBg="1"/>
      <p:bldP spid="41" grpId="0" animBg="1"/>
      <p:bldP spid="42" grpId="0" animBg="1"/>
      <p:bldP spid="49" grpId="0" animBg="1"/>
      <p:bldP spid="52" grpId="0" animBg="1"/>
      <p:bldP spid="74" grpId="0"/>
      <p:bldP spid="74" grpId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2" grpId="0" animBg="1"/>
      <p:bldP spid="82" grpId="1" animBg="1"/>
      <p:bldP spid="82" grpId="2" animBg="1"/>
      <p:bldP spid="54" grpId="0" animBg="1"/>
      <p:bldP spid="57" grpId="0"/>
      <p:bldP spid="57" grpId="1"/>
      <p:bldP spid="67" grpId="0"/>
      <p:bldP spid="68" grpId="0"/>
      <p:bldP spid="65" grpId="0" animBg="1"/>
      <p:bldP spid="65" grpId="1" animBg="1"/>
      <p:bldP spid="65" grpId="2" animBg="1"/>
      <p:bldP spid="73" grpId="0" animBg="1"/>
      <p:bldP spid="85" grpId="0" animBg="1"/>
      <p:bldP spid="86" grpId="0" animBg="1"/>
      <p:bldP spid="8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Compartment C</a:t>
            </a:r>
            <a:r>
              <a:rPr lang="en-US" b="1" baseline="-25000" dirty="0" smtClean="0">
                <a:solidFill>
                  <a:srgbClr val="C00000"/>
                </a:solidFill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 </a:t>
            </a:r>
            <a:r>
              <a:rPr lang="en-US" dirty="0" smtClean="0"/>
              <a:t>[</a:t>
            </a:r>
            <a:r>
              <a:rPr lang="en-US" dirty="0" err="1" smtClean="0"/>
              <a:t>rx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put </a:t>
            </a:r>
            <a:r>
              <a:rPr lang="en-US" dirty="0" err="1" smtClean="0"/>
              <a:t>rc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←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jump-and-link </a:t>
            </a:r>
            <a:r>
              <a:rPr lang="en-US" dirty="0" err="1" smtClean="0"/>
              <a:t>rx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sub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r-1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952500"/>
            <a:ext cx="4038600" cy="342847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tx2"/>
                </a:solidFill>
              </a:rPr>
              <a:t>Compartment </a:t>
            </a:r>
            <a:r>
              <a:rPr lang="en-US" b="1" dirty="0" smtClean="0">
                <a:solidFill>
                  <a:schemeClr val="tx2"/>
                </a:solidFill>
              </a:rPr>
              <a:t>C</a:t>
            </a:r>
            <a:r>
              <a:rPr lang="en-US" b="1" baseline="-25000" dirty="0" smtClean="0">
                <a:solidFill>
                  <a:schemeClr val="tx2"/>
                </a:solidFill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: put </a:t>
            </a:r>
            <a:r>
              <a:rPr lang="en-US" dirty="0" err="1" smtClean="0"/>
              <a:t>rc</a:t>
            </a:r>
            <a:r>
              <a:rPr lang="en-US" dirty="0" smtClean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endParaRPr lang="en-US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: load 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3</a:t>
            </a:r>
            <a:r>
              <a:rPr lang="en-US" dirty="0" smtClean="0"/>
              <a:t>: add 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r>
              <a:rPr lang="en-US" dirty="0" smtClean="0"/>
              <a:t> r+1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4</a:t>
            </a:r>
            <a:r>
              <a:rPr lang="en-US" dirty="0" smtClean="0"/>
              <a:t>: store </a:t>
            </a:r>
            <a:r>
              <a:rPr lang="en-US" dirty="0"/>
              <a:t>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rc</a:t>
            </a:r>
            <a:r>
              <a:rPr lang="en-US" dirty="0" smtClean="0"/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: jump </a:t>
            </a:r>
            <a:r>
              <a:rPr lang="en-US" dirty="0" err="1" smtClean="0"/>
              <a:t>ra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counter</a:t>
            </a:r>
            <a:r>
              <a:rPr lang="en-US" dirty="0" smtClean="0"/>
              <a:t> : 42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a</a:t>
            </a:r>
            <a:r>
              <a:rPr lang="en-US" baseline="-25000" dirty="0" err="1" smtClean="0"/>
              <a:t>password</a:t>
            </a:r>
            <a:r>
              <a:rPr lang="en-US" dirty="0" smtClean="0"/>
              <a:t>: ...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48200" y="933896"/>
            <a:ext cx="4419600" cy="34476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" y="933366"/>
            <a:ext cx="4419600" cy="34481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381000" y="4533900"/>
            <a:ext cx="8001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C</a:t>
            </a:r>
            <a:r>
              <a:rPr lang="en-US" sz="2800" b="1" dirty="0" smtClean="0"/>
              <a:t>hallenge: making sure returns go to the right place</a:t>
            </a:r>
          </a:p>
        </p:txBody>
      </p:sp>
      <p:pic>
        <p:nvPicPr>
          <p:cNvPr id="9" name="Picture 8" descr="micro-polic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700" y="162148"/>
            <a:ext cx="609600" cy="609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16" y="-58377"/>
            <a:ext cx="764316" cy="773951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flipV="1">
            <a:off x="2362200" y="1562100"/>
            <a:ext cx="2590800" cy="2152518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2362200" y="1943100"/>
            <a:ext cx="2590800" cy="1771518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1435955" y="3226655"/>
            <a:ext cx="328490" cy="30480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689351" y="2953703"/>
            <a:ext cx="1064715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pc@</a:t>
            </a:r>
            <a:r>
              <a:rPr lang="en-US" sz="2333" dirty="0" smtClean="0">
                <a:solidFill>
                  <a:srgbClr val="C00000"/>
                </a:solidFill>
              </a:rPr>
              <a:t>C</a:t>
            </a:r>
            <a:r>
              <a:rPr lang="en-US" sz="2333" baseline="-25000" dirty="0" smtClean="0">
                <a:solidFill>
                  <a:srgbClr val="C00000"/>
                </a:solidFill>
              </a:rPr>
              <a:t>1</a:t>
            </a:r>
            <a:r>
              <a:rPr lang="en-US" sz="2333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226761" y="1309136"/>
            <a:ext cx="172316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1F497D"/>
                </a:solidFill>
              </a:rPr>
              <a:t>EntryPoint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226761" y="1665772"/>
            <a:ext cx="144334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1F497D"/>
                </a:solidFill>
              </a:rPr>
              <a:t>NoEntry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613112" y="2694374"/>
            <a:ext cx="1064715" cy="45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pc@</a:t>
            </a:r>
            <a:r>
              <a:rPr lang="en-US" sz="2333" dirty="0" smtClean="0">
                <a:solidFill>
                  <a:schemeClr val="tx2"/>
                </a:solidFill>
              </a:rPr>
              <a:t>C</a:t>
            </a:r>
            <a:r>
              <a:rPr lang="en-US" sz="2333" baseline="-25000" dirty="0" smtClean="0">
                <a:solidFill>
                  <a:schemeClr val="tx2"/>
                </a:solidFill>
              </a:rPr>
              <a:t>2</a:t>
            </a:r>
            <a:r>
              <a:rPr lang="en-US" sz="2333" dirty="0" smtClean="0">
                <a:solidFill>
                  <a:prstClr val="black"/>
                </a:solidFill>
              </a:rPr>
              <a:t>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239000" y="2025158"/>
            <a:ext cx="144334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1F497D"/>
                </a:solidFill>
              </a:rPr>
              <a:t>NoEntry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234402" y="2359956"/>
            <a:ext cx="745717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 </a:t>
            </a:r>
            <a:r>
              <a:rPr lang="en-US" sz="2333" dirty="0" smtClean="0">
                <a:solidFill>
                  <a:srgbClr val="1F497D"/>
                </a:solidFill>
              </a:rPr>
              <a:t>...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828800" y="3786747"/>
            <a:ext cx="1443344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33" dirty="0" smtClean="0">
                <a:solidFill>
                  <a:prstClr val="black"/>
                </a:solidFill>
              </a:rPr>
              <a:t>@</a:t>
            </a:r>
            <a:r>
              <a:rPr lang="en-US" sz="2333" dirty="0" err="1" smtClean="0">
                <a:solidFill>
                  <a:srgbClr val="C00000"/>
                </a:solidFill>
              </a:rPr>
              <a:t>NoEntry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3200400" y="3086100"/>
            <a:ext cx="2971800" cy="9144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324600" y="2953703"/>
            <a:ext cx="13716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</p:spPr>
        <p:txBody>
          <a:bodyPr/>
          <a:lstStyle/>
          <a:p>
            <a:fld id="{93E3BA9C-1FBB-4D46-B089-AB487B58273B}" type="slidenum">
              <a:rPr lang="en-US" smtClean="0"/>
              <a:t>29</a:t>
            </a:fld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143000" y="0"/>
            <a:ext cx="6858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Compartmentalization micro-policy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2532686" y="1860844"/>
            <a:ext cx="1170834" cy="810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333" b="1" dirty="0" smtClean="0">
                <a:solidFill>
                  <a:srgbClr val="C00000"/>
                </a:solidFill>
              </a:rPr>
              <a:t>not</a:t>
            </a:r>
            <a:br>
              <a:rPr lang="en-US" sz="2333" b="1" dirty="0" smtClean="0">
                <a:solidFill>
                  <a:srgbClr val="C00000"/>
                </a:solidFill>
              </a:rPr>
            </a:br>
            <a:r>
              <a:rPr lang="en-US" sz="2333" b="1" dirty="0" smtClean="0">
                <a:solidFill>
                  <a:srgbClr val="C00000"/>
                </a:solidFill>
              </a:rPr>
              <a:t>allowed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302961" y="1732351"/>
            <a:ext cx="1307640" cy="3510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8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30" grpId="0"/>
      <p:bldP spid="32" grpId="0"/>
      <p:bldP spid="34" grpId="0"/>
      <p:bldP spid="35" grpId="0"/>
      <p:bldP spid="36" grpId="0"/>
      <p:bldP spid="33" grpId="0"/>
      <p:bldP spid="33" grpId="1"/>
      <p:bldP spid="37" grpId="0" animBg="1"/>
      <p:bldP spid="3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Computers vulnerable to hacking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" y="876300"/>
            <a:ext cx="7615921" cy="5715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34" y="1689909"/>
            <a:ext cx="5979466" cy="48251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05100"/>
            <a:ext cx="4897709" cy="4876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45" y="2694549"/>
            <a:ext cx="3886200" cy="41253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4826000" y="26035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67800" cy="9525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Compartmentalization </a:t>
            </a:r>
            <a:r>
              <a:rPr lang="en-US" b="1" dirty="0" smtClean="0"/>
              <a:t>micro-policy</a:t>
            </a:r>
            <a:br>
              <a:rPr lang="en-US" b="1" dirty="0" smtClean="0"/>
            </a:br>
            <a:r>
              <a:rPr lang="en-US" sz="3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(calls and returns)</a:t>
            </a:r>
            <a:endParaRPr lang="en-US" sz="3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D699A-67FB-4F36-809D-738B0721C21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7000" y="12700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jump-and-link </a:t>
            </a:r>
            <a:r>
              <a:rPr lang="en-US" sz="20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7000" y="26035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...@</a:t>
            </a:r>
            <a:r>
              <a:rPr lang="en-US" sz="2000" dirty="0" err="1">
                <a:solidFill>
                  <a:schemeClr val="tx1"/>
                </a:solidFill>
              </a:rPr>
              <a:t>EntryPoint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97000" y="17145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1397000" y="2159000"/>
            <a:ext cx="17780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97000" y="34925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97000" y="39370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</a:t>
            </a:r>
            <a:r>
              <a:rPr lang="en-US" sz="2000" dirty="0" smtClean="0">
                <a:solidFill>
                  <a:schemeClr val="tx1"/>
                </a:solidFill>
              </a:rPr>
              <a:t>oad </a:t>
            </a:r>
            <a:r>
              <a:rPr lang="en-US" sz="2000" dirty="0">
                <a:solidFill>
                  <a:schemeClr val="tx1"/>
                </a:solidFill>
              </a:rPr>
              <a:t>⋆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r>
              <a:rPr lang="en-US" sz="2000" dirty="0">
                <a:solidFill>
                  <a:schemeClr val="tx1"/>
                </a:solidFill>
              </a:rPr>
              <a:t> → 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97000" y="43815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j</a:t>
            </a:r>
            <a:r>
              <a:rPr lang="en-US" sz="2000" dirty="0" smtClean="0">
                <a:solidFill>
                  <a:schemeClr val="tx1"/>
                </a:solidFill>
              </a:rPr>
              <a:t>ump  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8" idx="1"/>
            <a:endCxn id="6" idx="3"/>
          </p:cNvCxnSpPr>
          <p:nvPr/>
        </p:nvCxnSpPr>
        <p:spPr>
          <a:xfrm flipH="1">
            <a:off x="3175000" y="1492250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397000" y="48260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27500" y="1270000"/>
            <a:ext cx="698500" cy="44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05000" y="980055"/>
            <a:ext cx="8444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memory</a:t>
            </a:r>
          </a:p>
        </p:txBody>
      </p:sp>
      <p:sp>
        <p:nvSpPr>
          <p:cNvPr id="20" name="Left Brace 19"/>
          <p:cNvSpPr/>
          <p:nvPr/>
        </p:nvSpPr>
        <p:spPr>
          <a:xfrm>
            <a:off x="1143000" y="1230563"/>
            <a:ext cx="190500" cy="1333500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Left Brace 20"/>
          <p:cNvSpPr/>
          <p:nvPr/>
        </p:nvSpPr>
        <p:spPr>
          <a:xfrm>
            <a:off x="1143001" y="2619542"/>
            <a:ext cx="190499" cy="2667000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" name="TextBox 21"/>
          <p:cNvSpPr txBox="1"/>
          <p:nvPr/>
        </p:nvSpPr>
        <p:spPr>
          <a:xfrm>
            <a:off x="884297" y="1762124"/>
            <a:ext cx="3529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C00000"/>
                </a:solidFill>
              </a:rPr>
              <a:t>C</a:t>
            </a:r>
            <a:r>
              <a:rPr lang="en-US" sz="1500" baseline="-25000" dirty="0" smtClean="0">
                <a:solidFill>
                  <a:srgbClr val="C00000"/>
                </a:solidFill>
              </a:rPr>
              <a:t>1</a:t>
            </a:r>
            <a:endParaRPr lang="en-US" sz="1500" baseline="-250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9000" y="3810001"/>
            <a:ext cx="3529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</a:rPr>
              <a:t>C</a:t>
            </a:r>
            <a:r>
              <a:rPr lang="en-US" sz="1500" baseline="-25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26000" y="1270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cxnSp>
        <p:nvCxnSpPr>
          <p:cNvPr id="36" name="Shape 35"/>
          <p:cNvCxnSpPr>
            <a:stCxn id="40" idx="2"/>
            <a:endCxn id="7" idx="3"/>
          </p:cNvCxnSpPr>
          <p:nvPr/>
        </p:nvCxnSpPr>
        <p:spPr>
          <a:xfrm rot="5400000">
            <a:off x="3968750" y="920750"/>
            <a:ext cx="1111250" cy="26987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8" idx="1"/>
            <a:endCxn id="51" idx="3"/>
          </p:cNvCxnSpPr>
          <p:nvPr/>
        </p:nvCxnSpPr>
        <p:spPr>
          <a:xfrm flipH="1">
            <a:off x="3175000" y="3270250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127500" y="3048000"/>
            <a:ext cx="698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26000" y="3048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24500" y="1270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24500" y="30480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43" name="Shape 42"/>
          <p:cNvCxnSpPr>
            <a:stCxn id="39" idx="0"/>
          </p:cNvCxnSpPr>
          <p:nvPr/>
        </p:nvCxnSpPr>
        <p:spPr>
          <a:xfrm rot="16200000" flipV="1">
            <a:off x="3667125" y="1539875"/>
            <a:ext cx="1016000" cy="20002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43"/>
          <p:cNvCxnSpPr>
            <a:stCxn id="41" idx="2"/>
            <a:endCxn id="17" idx="3"/>
          </p:cNvCxnSpPr>
          <p:nvPr/>
        </p:nvCxnSpPr>
        <p:spPr>
          <a:xfrm rot="5400000">
            <a:off x="3746500" y="2921000"/>
            <a:ext cx="1555750" cy="26987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492500" y="1232266"/>
            <a:ext cx="4571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25016" y="2994224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40070" y="1978224"/>
            <a:ext cx="7605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@Ret 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2500" y="980055"/>
            <a:ext cx="8510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registers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97000" y="3048000"/>
            <a:ext cx="17780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  <a:r>
              <a:rPr lang="en-US" sz="2000" dirty="0" smtClean="0">
                <a:solidFill>
                  <a:schemeClr val="tx1"/>
                </a:solidFill>
              </a:rPr>
              <a:t>tore 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 → ⋆</a:t>
            </a:r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>
            <a:stCxn id="64" idx="1"/>
          </p:cNvCxnSpPr>
          <p:nvPr/>
        </p:nvCxnSpPr>
        <p:spPr>
          <a:xfrm flipH="1">
            <a:off x="3175000" y="2825750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127500" y="2603500"/>
            <a:ext cx="698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524500" y="2603500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...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333037" y="2563396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cxnSp>
        <p:nvCxnSpPr>
          <p:cNvPr id="69" name="Shape 68"/>
          <p:cNvCxnSpPr>
            <a:stCxn id="65" idx="0"/>
          </p:cNvCxnSpPr>
          <p:nvPr/>
        </p:nvCxnSpPr>
        <p:spPr>
          <a:xfrm rot="16200000" flipV="1">
            <a:off x="3889375" y="1317625"/>
            <a:ext cx="571500" cy="2000250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905500" y="2032000"/>
            <a:ext cx="2292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cross-component call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only allowed at </a:t>
            </a:r>
            <a:r>
              <a:rPr lang="en-US" sz="1500" b="1" dirty="0" err="1">
                <a:solidFill>
                  <a:srgbClr val="C00000"/>
                </a:solidFill>
              </a:rPr>
              <a:t>EntryPoint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38500" y="1638300"/>
            <a:ext cx="196040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linear return capability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201497" y="1470224"/>
            <a:ext cx="9900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stack level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064000" y="1660724"/>
            <a:ext cx="11966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current color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810000" y="2295724"/>
            <a:ext cx="128272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changed color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175000" y="2803724"/>
            <a:ext cx="98661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increment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832231" y="5080000"/>
            <a:ext cx="24704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loads and stores to the same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component always allowed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 flipV="1">
            <a:off x="3175000" y="1936417"/>
            <a:ext cx="34290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7" idx="3"/>
          </p:cNvCxnSpPr>
          <p:nvPr/>
        </p:nvCxnSpPr>
        <p:spPr>
          <a:xfrm flipV="1">
            <a:off x="3175000" y="1905000"/>
            <a:ext cx="3429000" cy="3143250"/>
          </a:xfrm>
          <a:prstGeom prst="bentConnector3">
            <a:avLst>
              <a:gd name="adj1" fmla="val 10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935570" y="1660724"/>
            <a:ext cx="7605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@Ret n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3909787" y="2145718"/>
            <a:ext cx="6096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hape 102"/>
          <p:cNvCxnSpPr>
            <a:stCxn id="39" idx="2"/>
          </p:cNvCxnSpPr>
          <p:nvPr/>
        </p:nvCxnSpPr>
        <p:spPr>
          <a:xfrm rot="5400000" flipH="1">
            <a:off x="3444875" y="1762125"/>
            <a:ext cx="1460500" cy="2000250"/>
          </a:xfrm>
          <a:prstGeom prst="bentConnector4">
            <a:avLst>
              <a:gd name="adj1" fmla="val 99690"/>
              <a:gd name="adj2" fmla="val 5873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8" idx="1"/>
          </p:cNvCxnSpPr>
          <p:nvPr/>
        </p:nvCxnSpPr>
        <p:spPr>
          <a:xfrm flipH="1">
            <a:off x="3175000" y="3705027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127500" y="3482777"/>
            <a:ext cx="698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826000" y="3482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524500" y="3482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325016" y="3429001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6003473" y="1827893"/>
            <a:ext cx="6096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748198" y="825500"/>
            <a:ext cx="1602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invariant:</a:t>
            </a:r>
          </a:p>
          <a:p>
            <a:r>
              <a:rPr lang="en-US" sz="1500" dirty="0"/>
              <a:t>at most one</a:t>
            </a:r>
          </a:p>
          <a:p>
            <a:r>
              <a:rPr lang="en-US" sz="1500" dirty="0"/>
              <a:t>return capability</a:t>
            </a:r>
          </a:p>
          <a:p>
            <a:r>
              <a:rPr lang="en-US" sz="1500" dirty="0"/>
              <a:t>per call stack level</a:t>
            </a:r>
          </a:p>
        </p:txBody>
      </p:sp>
      <p:cxnSp>
        <p:nvCxnSpPr>
          <p:cNvPr id="117" name="Straight Arrow Connector 116"/>
          <p:cNvCxnSpPr>
            <a:stCxn id="118" idx="1"/>
          </p:cNvCxnSpPr>
          <p:nvPr/>
        </p:nvCxnSpPr>
        <p:spPr>
          <a:xfrm flipH="1">
            <a:off x="3175000" y="4594027"/>
            <a:ext cx="9525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4127500" y="4371777"/>
            <a:ext cx="698500" cy="44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pc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826000" y="4371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a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524500" y="4371777"/>
            <a:ext cx="6985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r</a:t>
            </a:r>
            <a:r>
              <a:rPr lang="en-US" sz="2000" baseline="-25000" dirty="0" err="1">
                <a:solidFill>
                  <a:schemeClr val="tx1"/>
                </a:solidFill>
              </a:rPr>
              <a:t>m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325016" y="4318001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@(n+1)</a:t>
            </a:r>
          </a:p>
        </p:txBody>
      </p:sp>
      <p:cxnSp>
        <p:nvCxnSpPr>
          <p:cNvPr id="122" name="Shape 121"/>
          <p:cNvCxnSpPr>
            <a:stCxn id="119" idx="0"/>
          </p:cNvCxnSpPr>
          <p:nvPr/>
        </p:nvCxnSpPr>
        <p:spPr>
          <a:xfrm rot="16200000" flipV="1">
            <a:off x="3005237" y="2201763"/>
            <a:ext cx="2339777" cy="2000250"/>
          </a:xfrm>
          <a:prstGeom prst="bentConnector3">
            <a:avLst>
              <a:gd name="adj1" fmla="val 100014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429000" y="3063270"/>
            <a:ext cx="17781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C00000"/>
                </a:solidFill>
              </a:rPr>
              <a:t>cross-component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return only allowed</a:t>
            </a:r>
          </a:p>
          <a:p>
            <a:r>
              <a:rPr lang="en-US" sz="1500" b="1" dirty="0">
                <a:solidFill>
                  <a:srgbClr val="C00000"/>
                </a:solidFill>
              </a:rPr>
              <a:t>via return capability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714500" y="2667000"/>
            <a:ext cx="1397000" cy="317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0" name="Rectangle 69"/>
          <p:cNvSpPr/>
          <p:nvPr/>
        </p:nvSpPr>
        <p:spPr>
          <a:xfrm>
            <a:off x="3833813" y="2016125"/>
            <a:ext cx="762000" cy="25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Rectangle 70"/>
          <p:cNvSpPr/>
          <p:nvPr/>
        </p:nvSpPr>
        <p:spPr>
          <a:xfrm>
            <a:off x="3317875" y="4333875"/>
            <a:ext cx="762000" cy="254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72" name="Picture 71" descr="micro-polici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7700" y="162148"/>
            <a:ext cx="609600" cy="609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0" name="Content Placeholder 3"/>
          <p:cNvSpPr txBox="1">
            <a:spLocks/>
          </p:cNvSpPr>
          <p:nvPr/>
        </p:nvSpPr>
        <p:spPr>
          <a:xfrm>
            <a:off x="6734199" y="3038642"/>
            <a:ext cx="2181201" cy="1419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Enforcement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quickly gets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dirty="0" smtClean="0"/>
              <a:t>complicated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08333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18" grpId="0" animBg="1"/>
      <p:bldP spid="25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1" grpId="0" animBg="1"/>
      <p:bldP spid="41" grpId="1" animBg="1"/>
      <p:bldP spid="47" grpId="0"/>
      <p:bldP spid="48" grpId="0"/>
      <p:bldP spid="48" grpId="1"/>
      <p:bldP spid="49" grpId="0"/>
      <p:bldP spid="64" grpId="0" animBg="1"/>
      <p:bldP spid="64" grpId="1" animBg="1"/>
      <p:bldP spid="66" grpId="0" animBg="1"/>
      <p:bldP spid="66" grpId="1" animBg="1"/>
      <p:bldP spid="68" grpId="0"/>
      <p:bldP spid="68" grpId="1"/>
      <p:bldP spid="73" grpId="0"/>
      <p:bldP spid="73" grpId="1"/>
      <p:bldP spid="74" grpId="0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100" grpId="0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/>
      <p:bldP spid="111" grpId="1"/>
      <p:bldP spid="116" grpId="0"/>
      <p:bldP spid="118" grpId="0" animBg="1"/>
      <p:bldP spid="119" grpId="0" animBg="1"/>
      <p:bldP spid="120" grpId="0" animBg="1"/>
      <p:bldP spid="121" grpId="0"/>
      <p:bldP spid="127" grpId="0"/>
      <p:bldP spid="67" grpId="0" animBg="1"/>
      <p:bldP spid="67" grpId="1" animBg="1"/>
      <p:bldP spid="70" grpId="0" animBg="1"/>
      <p:bldP spid="7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Security Proof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04900"/>
            <a:ext cx="9067800" cy="39624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800" b="1" dirty="0" smtClean="0">
                <a:solidFill>
                  <a:schemeClr val="tx2"/>
                </a:solidFill>
              </a:rPr>
              <a:t>Proving mathematically that a compartmentalizing</a:t>
            </a:r>
            <a:br>
              <a:rPr lang="en-US" sz="2800" b="1" dirty="0" smtClean="0">
                <a:solidFill>
                  <a:schemeClr val="tx2"/>
                </a:solidFill>
              </a:rPr>
            </a:br>
            <a:r>
              <a:rPr lang="en-US" sz="2800" b="1" dirty="0" smtClean="0">
                <a:solidFill>
                  <a:schemeClr val="tx2"/>
                </a:solidFill>
              </a:rPr>
              <a:t>compilation chain achieves the security goal</a:t>
            </a:r>
            <a:endParaRPr lang="en-US" sz="2800" b="1" dirty="0">
              <a:solidFill>
                <a:schemeClr val="tx2"/>
              </a:solidFill>
            </a:endParaRPr>
          </a:p>
          <a:p>
            <a:pPr lvl="1"/>
            <a:r>
              <a:rPr lang="en-US" sz="2400" dirty="0" smtClean="0"/>
              <a:t>formally verifying </a:t>
            </a:r>
            <a:r>
              <a:rPr lang="en-US" sz="2400" dirty="0"/>
              <a:t>the </a:t>
            </a:r>
            <a:r>
              <a:rPr lang="en-US" sz="2400" dirty="0" smtClean="0"/>
              <a:t>security of the whole </a:t>
            </a:r>
            <a:r>
              <a:rPr lang="en-US" sz="2400" dirty="0"/>
              <a:t>compilation chain</a:t>
            </a:r>
          </a:p>
          <a:p>
            <a:pPr lvl="1"/>
            <a:r>
              <a:rPr lang="en-US" sz="2400" dirty="0" smtClean="0"/>
              <a:t>such proofs </a:t>
            </a:r>
            <a:r>
              <a:rPr lang="en-US" sz="2400" b="1" dirty="0" smtClean="0"/>
              <a:t>very difficult and tedious</a:t>
            </a:r>
            <a:endParaRPr lang="en-US" sz="2400" b="1" dirty="0"/>
          </a:p>
          <a:p>
            <a:pPr lvl="2"/>
            <a:r>
              <a:rPr lang="en-US" sz="2400" dirty="0" smtClean="0"/>
              <a:t>wrong conjectures survived for decades; 250pg for toy compiler</a:t>
            </a:r>
          </a:p>
          <a:p>
            <a:pPr lvl="1"/>
            <a:r>
              <a:rPr lang="en-US" sz="2400" dirty="0" smtClean="0"/>
              <a:t>we propose a </a:t>
            </a:r>
            <a:r>
              <a:rPr lang="en-US" sz="2400" b="1" dirty="0" smtClean="0"/>
              <a:t>more scalable proof technique</a:t>
            </a:r>
          </a:p>
          <a:p>
            <a:pPr lvl="1"/>
            <a:r>
              <a:rPr lang="en-US" sz="2400" dirty="0" smtClean="0"/>
              <a:t>focus on </a:t>
            </a:r>
            <a:r>
              <a:rPr lang="en-US" sz="2400" b="1" dirty="0"/>
              <a:t>machine-checked proofs</a:t>
            </a:r>
            <a:r>
              <a:rPr lang="en-US" sz="2400" dirty="0"/>
              <a:t> in the Coq proof assistant</a:t>
            </a:r>
            <a:endParaRPr lang="en-US" sz="2400" dirty="0" smtClean="0"/>
          </a:p>
          <a:p>
            <a:pPr lvl="1"/>
            <a:r>
              <a:rPr lang="en-US" sz="2400" b="1" dirty="0"/>
              <a:t>Proof-of-concept </a:t>
            </a:r>
            <a:r>
              <a:rPr lang="en-US" sz="2400" b="1" dirty="0">
                <a:solidFill>
                  <a:srgbClr val="C00000"/>
                </a:solidFill>
              </a:rPr>
              <a:t>formally secure </a:t>
            </a:r>
            <a:r>
              <a:rPr lang="en-US" sz="2400" b="1" dirty="0"/>
              <a:t>compilation chain </a:t>
            </a:r>
            <a:r>
              <a:rPr lang="en-US" sz="2400" b="1" dirty="0">
                <a:solidFill>
                  <a:srgbClr val="C00000"/>
                </a:solidFill>
              </a:rPr>
              <a:t>in Coq</a:t>
            </a:r>
            <a:endParaRPr lang="en-US" sz="2400" b="1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56" y="191570"/>
            <a:ext cx="1385144" cy="15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0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61" end="4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606" y="4836555"/>
            <a:ext cx="985394" cy="412541"/>
          </a:xfrm>
          <a:prstGeom prst="rect">
            <a:avLst/>
          </a:prstGeom>
        </p:spPr>
      </p:pic>
      <p:pic>
        <p:nvPicPr>
          <p:cNvPr id="52" name="Picture 51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1" y="1904767"/>
            <a:ext cx="336704" cy="272268"/>
          </a:xfrm>
          <a:prstGeom prst="rect">
            <a:avLst/>
          </a:prstGeom>
        </p:spPr>
      </p:pic>
      <p:pic>
        <p:nvPicPr>
          <p:cNvPr id="41" name="Picture 40" descr="puzzle-modularity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8500" y="639144"/>
            <a:ext cx="327563" cy="2648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89001" y="1439578"/>
            <a:ext cx="7238999" cy="3894422"/>
          </a:xfrm>
          <a:prstGeom prst="rect">
            <a:avLst/>
          </a:prstGeom>
          <a:solidFill>
            <a:schemeClr val="accent2">
              <a:alpha val="14000"/>
            </a:schemeClr>
          </a:solidFill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Rounded Rectangle 3"/>
          <p:cNvSpPr/>
          <p:nvPr/>
        </p:nvSpPr>
        <p:spPr>
          <a:xfrm>
            <a:off x="2875499" y="339970"/>
            <a:ext cx="2010673" cy="5878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unsafe source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47898" y="1573686"/>
            <a:ext cx="2076296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Compartmentalized abstract machine</a:t>
            </a: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3880835" y="927858"/>
            <a:ext cx="5211" cy="645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99562" y="381000"/>
            <a:ext cx="3450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Buffers, procedures, components</a:t>
            </a: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interacting via </a:t>
            </a: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strictly enforced interfaces</a:t>
            </a:r>
            <a:endParaRPr lang="en-US" sz="1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78000" y="3047767"/>
            <a:ext cx="1587500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Micro-policy machine</a:t>
            </a:r>
          </a:p>
        </p:txBody>
      </p:sp>
      <p:cxnSp>
        <p:nvCxnSpPr>
          <p:cNvPr id="18" name="Elbow Connector 17"/>
          <p:cNvCxnSpPr>
            <a:stCxn id="5" idx="2"/>
            <a:endCxn id="14" idx="0"/>
          </p:cNvCxnSpPr>
          <p:nvPr/>
        </p:nvCxnSpPr>
        <p:spPr>
          <a:xfrm rot="5400000">
            <a:off x="2841109" y="2002829"/>
            <a:ext cx="775581" cy="131429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787594" y="3047767"/>
            <a:ext cx="1594157" cy="6985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Bare-bone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machine</a:t>
            </a:r>
          </a:p>
        </p:txBody>
      </p:sp>
      <p:cxnSp>
        <p:nvCxnSpPr>
          <p:cNvPr id="20" name="Elbow Connector 19"/>
          <p:cNvCxnSpPr>
            <a:stCxn id="5" idx="2"/>
            <a:endCxn id="19" idx="0"/>
          </p:cNvCxnSpPr>
          <p:nvPr/>
        </p:nvCxnSpPr>
        <p:spPr>
          <a:xfrm rot="16200000" flipH="1">
            <a:off x="4347570" y="1810662"/>
            <a:ext cx="775581" cy="169862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016500" y="1650767"/>
            <a:ext cx="287700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 RISC abstract machine with</a:t>
            </a:r>
          </a:p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build-in compartmentalization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81705" y="3746267"/>
            <a:ext cx="3219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>
                    <a:lumMod val="50000"/>
                  </a:schemeClr>
                </a:solidFill>
              </a:rPr>
              <a:t>Inline reference monitor enforcing: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component separation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procedure call and return discipline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(program rewriting, shadow call stack)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21455" y="2676491"/>
            <a:ext cx="20350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b="1" dirty="0"/>
              <a:t>software fault isolation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6000" y="3746267"/>
            <a:ext cx="330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>
                    <a:lumMod val="50000"/>
                  </a:schemeClr>
                </a:solidFill>
              </a:rPr>
              <a:t>Tag-based reference monitor enforcing: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component separation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- procedure call and return discipline</a:t>
            </a:r>
          </a:p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(linear capabilities / linear entry points)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79500" y="211188"/>
            <a:ext cx="7239000" cy="2249119"/>
          </a:xfrm>
          <a:prstGeom prst="rect">
            <a:avLst/>
          </a:prstGeom>
          <a:solidFill>
            <a:schemeClr val="accent1">
              <a:alpha val="14000"/>
            </a:schemeClr>
          </a:solidFill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" name="TextBox 30"/>
          <p:cNvSpPr txBox="1"/>
          <p:nvPr/>
        </p:nvSpPr>
        <p:spPr>
          <a:xfrm>
            <a:off x="1079501" y="381000"/>
            <a:ext cx="1333499" cy="502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chemeClr val="tx2"/>
                </a:solidFill>
              </a:rPr>
              <a:t>Verified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9500" y="4825767"/>
            <a:ext cx="510265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667" b="1" dirty="0">
                <a:solidFill>
                  <a:srgbClr val="C00000"/>
                </a:solidFill>
              </a:rPr>
              <a:t>Systematically tested</a:t>
            </a:r>
            <a:r>
              <a:rPr lang="en-US" sz="2000" b="1" dirty="0">
                <a:solidFill>
                  <a:srgbClr val="C00000"/>
                </a:solidFill>
              </a:rPr>
              <a:t> (with </a:t>
            </a:r>
            <a:r>
              <a:rPr lang="en-US" sz="2000" b="1" dirty="0" err="1">
                <a:solidFill>
                  <a:srgbClr val="C00000"/>
                </a:solidFill>
              </a:rPr>
              <a:t>QuickChick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  <a:endParaRPr lang="en-US" sz="1500" b="1" dirty="0">
              <a:solidFill>
                <a:srgbClr val="C00000"/>
              </a:solidFill>
            </a:endParaRPr>
          </a:p>
        </p:txBody>
      </p:sp>
      <p:pic>
        <p:nvPicPr>
          <p:cNvPr id="40" name="Picture 39" descr="micro-policie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5026" y="3419293"/>
            <a:ext cx="263474" cy="263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23000" y="5296959"/>
            <a:ext cx="1778000" cy="304271"/>
          </a:xfrm>
        </p:spPr>
        <p:txBody>
          <a:bodyPr/>
          <a:lstStyle/>
          <a:p>
            <a:fld id="{93E3BA9C-1FBB-4D46-B089-AB487B58273B}" type="slidenum">
              <a:rPr lang="en-US" smtClean="0"/>
              <a:t>32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29767" y="1012279"/>
            <a:ext cx="2727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generic proof technique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25557" y="1006463"/>
            <a:ext cx="3526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20K </a:t>
            </a:r>
            <a:r>
              <a:rPr lang="en-US" sz="2000" b="1" dirty="0">
                <a:solidFill>
                  <a:schemeClr val="tx2"/>
                </a:solidFill>
              </a:rPr>
              <a:t>lines of Coq, mostly proofs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29262" y="5320953"/>
            <a:ext cx="4085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hlinkClick r:id="rId6"/>
              </a:rPr>
              <a:t>https://secure-compilation.github.io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17" y="205721"/>
            <a:ext cx="841405" cy="93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9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  <p:bldP spid="31" grpId="0" uiExpand="1" build="allAtOnce"/>
      <p:bldP spid="37" grpId="0"/>
      <p:bldP spid="24" grpId="0"/>
      <p:bldP spid="29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9525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We reduce our proof goal to a variant of:</a:t>
            </a:r>
            <a:b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b="1" dirty="0" smtClean="0"/>
              <a:t>Robust </a:t>
            </a:r>
            <a:r>
              <a:rPr lang="en-US" sz="3600" b="1" dirty="0" smtClean="0">
                <a:solidFill>
                  <a:srgbClr val="7030A0"/>
                </a:solidFill>
              </a:rPr>
              <a:t>Safety</a:t>
            </a:r>
            <a:r>
              <a:rPr lang="en-US" sz="3600" b="1" dirty="0" smtClean="0"/>
              <a:t> Preservation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33</a:t>
            </a:fld>
            <a:endParaRPr lang="en-US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6370320" y="2233256"/>
            <a:ext cx="2316480" cy="9144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6370320" y="4090631"/>
            <a:ext cx="2316480" cy="86867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target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6446520" y="2442806"/>
            <a:ext cx="13073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source components 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6446520" y="4246232"/>
            <a:ext cx="1307332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compiled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components</a:t>
            </a:r>
          </a:p>
        </p:txBody>
      </p:sp>
      <p:cxnSp>
        <p:nvCxnSpPr>
          <p:cNvPr id="26" name="Straight Arrow Connector 25"/>
          <p:cNvCxnSpPr>
            <a:cxnSpLocks noChangeAspect="1"/>
          </p:cNvCxnSpPr>
          <p:nvPr/>
        </p:nvCxnSpPr>
        <p:spPr>
          <a:xfrm>
            <a:off x="7543800" y="4531171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 noChangeAspect="1"/>
          </p:cNvCxnSpPr>
          <p:nvPr/>
        </p:nvCxnSpPr>
        <p:spPr>
          <a:xfrm>
            <a:off x="7553528" y="2700184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spect="1"/>
          </p:cNvSpPr>
          <p:nvPr/>
        </p:nvSpPr>
        <p:spPr>
          <a:xfrm>
            <a:off x="5338311" y="2400300"/>
            <a:ext cx="966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context</a:t>
            </a:r>
          </a:p>
        </p:txBody>
      </p:sp>
      <p:sp>
        <p:nvSpPr>
          <p:cNvPr id="29" name="TextBox 28"/>
          <p:cNvSpPr txBox="1">
            <a:spLocks noChangeAspect="1"/>
          </p:cNvSpPr>
          <p:nvPr/>
        </p:nvSpPr>
        <p:spPr>
          <a:xfrm>
            <a:off x="5027096" y="2262440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/>
                <a:ea typeface="Arial Unicode MS"/>
                <a:cs typeface="Arial Unicode MS"/>
              </a:rPr>
              <a:t>∃</a:t>
            </a:r>
            <a:endParaRPr lang="en-US" sz="4800" b="1" dirty="0"/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5312671" y="4330125"/>
            <a:ext cx="10119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target context</a:t>
            </a:r>
            <a:endParaRPr lang="el-GR" sz="1600" b="1" i="1" dirty="0"/>
          </a:p>
        </p:txBody>
      </p:sp>
      <p:sp>
        <p:nvSpPr>
          <p:cNvPr id="31" name="TextBox 30"/>
          <p:cNvSpPr txBox="1">
            <a:spLocks noChangeAspect="1"/>
          </p:cNvSpPr>
          <p:nvPr/>
        </p:nvSpPr>
        <p:spPr>
          <a:xfrm>
            <a:off x="5007640" y="4214456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/>
                <a:ea typeface="Arial Unicode MS"/>
                <a:cs typeface="Arial Unicode MS"/>
              </a:rPr>
              <a:t>∃</a:t>
            </a:r>
            <a:endParaRPr lang="en-US" sz="4800" b="1" dirty="0"/>
          </a:p>
        </p:txBody>
      </p:sp>
      <p:sp>
        <p:nvSpPr>
          <p:cNvPr id="32" name="TextBox 31"/>
          <p:cNvSpPr txBox="1">
            <a:spLocks noChangeAspect="1"/>
          </p:cNvSpPr>
          <p:nvPr/>
        </p:nvSpPr>
        <p:spPr>
          <a:xfrm>
            <a:off x="6062222" y="2501325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33" name="TextBox 32"/>
          <p:cNvSpPr txBox="1">
            <a:spLocks noChangeAspect="1"/>
          </p:cNvSpPr>
          <p:nvPr/>
        </p:nvSpPr>
        <p:spPr>
          <a:xfrm>
            <a:off x="6065520" y="4406325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cxnSp>
        <p:nvCxnSpPr>
          <p:cNvPr id="34" name="Straight Arrow Connector 33"/>
          <p:cNvCxnSpPr>
            <a:cxnSpLocks noChangeAspect="1"/>
            <a:stCxn id="24" idx="2"/>
            <a:endCxn id="25" idx="0"/>
          </p:cNvCxnSpPr>
          <p:nvPr/>
        </p:nvCxnSpPr>
        <p:spPr>
          <a:xfrm>
            <a:off x="7100186" y="2991446"/>
            <a:ext cx="0" cy="1254786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6134912" y="3391142"/>
            <a:ext cx="933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/>
              <a:t>compiler</a:t>
            </a:r>
            <a:endParaRPr lang="en-US" sz="1600" b="1" dirty="0"/>
          </a:p>
        </p:txBody>
      </p:sp>
      <p:cxnSp>
        <p:nvCxnSpPr>
          <p:cNvPr id="36" name="Straight Arrow Connector 35"/>
          <p:cNvCxnSpPr>
            <a:cxnSpLocks noChangeAspect="1"/>
          </p:cNvCxnSpPr>
          <p:nvPr/>
        </p:nvCxnSpPr>
        <p:spPr>
          <a:xfrm flipV="1">
            <a:off x="7848600" y="3147656"/>
            <a:ext cx="0" cy="700444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spect="1"/>
          </p:cNvSpPr>
          <p:nvPr/>
        </p:nvSpPr>
        <p:spPr>
          <a:xfrm>
            <a:off x="4888732" y="1333500"/>
            <a:ext cx="3916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 ∀</a:t>
            </a:r>
            <a:r>
              <a:rPr lang="en-US" sz="2400" b="1" dirty="0">
                <a:ea typeface="Arial Unicode MS"/>
                <a:cs typeface="Arial Unicode MS"/>
              </a:rPr>
              <a:t>source </a:t>
            </a:r>
            <a:r>
              <a:rPr lang="en-US" sz="2400" b="1" dirty="0" smtClean="0">
                <a:ea typeface="Arial Unicode MS"/>
                <a:cs typeface="Arial Unicode MS"/>
              </a:rPr>
              <a:t>components.</a:t>
            </a:r>
            <a:endParaRPr lang="en-US" sz="2400" b="1" dirty="0" smtClean="0">
              <a:latin typeface="Arial Unicode MS"/>
              <a:ea typeface="Arial Unicode MS"/>
              <a:cs typeface="Arial Unicode MS"/>
            </a:endParaRPr>
          </a:p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∀</a:t>
            </a:r>
            <a:r>
              <a:rPr lang="en-US" sz="2400" b="1" dirty="0" smtClean="0">
                <a:ea typeface="Arial Unicode MS"/>
                <a:cs typeface="Arial Unicode MS"/>
              </a:rPr>
              <a:t>(bad/attack) finite trace </a:t>
            </a:r>
            <a:r>
              <a:rPr lang="en-US" sz="2400" b="1" i="1" dirty="0" smtClean="0">
                <a:ea typeface="Arial Unicode MS"/>
                <a:cs typeface="Arial Unicode MS"/>
              </a:rPr>
              <a:t>m.</a:t>
            </a:r>
            <a:endParaRPr lang="en-US" sz="2400" b="1" i="1" dirty="0"/>
          </a:p>
        </p:txBody>
      </p:sp>
      <p:sp>
        <p:nvSpPr>
          <p:cNvPr id="38" name="TextBox 37"/>
          <p:cNvSpPr txBox="1">
            <a:spLocks noChangeAspect="1"/>
          </p:cNvSpPr>
          <p:nvPr/>
        </p:nvSpPr>
        <p:spPr>
          <a:xfrm rot="-5400000">
            <a:off x="5318440" y="3132096"/>
            <a:ext cx="784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⇒</a:t>
            </a:r>
            <a:endParaRPr lang="en-US" sz="5400" b="1" dirty="0"/>
          </a:p>
        </p:txBody>
      </p:sp>
      <p:sp>
        <p:nvSpPr>
          <p:cNvPr id="39" name="Rounded Rectangle 38"/>
          <p:cNvSpPr>
            <a:spLocks noChangeAspect="1"/>
          </p:cNvSpPr>
          <p:nvPr/>
        </p:nvSpPr>
        <p:spPr>
          <a:xfrm>
            <a:off x="1417320" y="2218612"/>
            <a:ext cx="2385967" cy="9144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1417320" y="4075987"/>
            <a:ext cx="2385967" cy="86867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                              target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                              context</a:t>
            </a:r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1493519" y="2428162"/>
            <a:ext cx="1311360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source components </a:t>
            </a:r>
          </a:p>
        </p:txBody>
      </p:sp>
      <p:sp>
        <p:nvSpPr>
          <p:cNvPr id="42" name="Rounded Rectangle 41"/>
          <p:cNvSpPr>
            <a:spLocks noChangeAspect="1"/>
          </p:cNvSpPr>
          <p:nvPr/>
        </p:nvSpPr>
        <p:spPr>
          <a:xfrm>
            <a:off x="1493520" y="4231588"/>
            <a:ext cx="1329990" cy="5486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compiled</a:t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components</a:t>
            </a:r>
          </a:p>
        </p:txBody>
      </p: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602465" y="4516527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 noChangeAspect="1"/>
          </p:cNvCxnSpPr>
          <p:nvPr/>
        </p:nvCxnSpPr>
        <p:spPr>
          <a:xfrm>
            <a:off x="2587037" y="2685540"/>
            <a:ext cx="426720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>
            <a:spLocks noChangeAspect="1"/>
          </p:cNvSpPr>
          <p:nvPr/>
        </p:nvSpPr>
        <p:spPr>
          <a:xfrm>
            <a:off x="420726" y="2142412"/>
            <a:ext cx="9668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source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>
                <a:solidFill>
                  <a:srgbClr val="C00000"/>
                </a:solidFill>
              </a:rPr>
              <a:t>context</a:t>
            </a:r>
          </a:p>
          <a:p>
            <a:pPr algn="ctr"/>
            <a:r>
              <a:rPr lang="en-US" sz="1600" b="1" dirty="0" smtClean="0"/>
              <a:t>trace </a:t>
            </a:r>
            <a:r>
              <a:rPr lang="en-US" sz="1600" b="1" i="1" dirty="0" smtClean="0"/>
              <a:t>t</a:t>
            </a:r>
            <a:endParaRPr lang="el-GR" sz="1600" b="1" i="1" dirty="0"/>
          </a:p>
        </p:txBody>
      </p:sp>
      <p:sp>
        <p:nvSpPr>
          <p:cNvPr id="46" name="TextBox 45"/>
          <p:cNvSpPr txBox="1">
            <a:spLocks noChangeAspect="1"/>
          </p:cNvSpPr>
          <p:nvPr/>
        </p:nvSpPr>
        <p:spPr>
          <a:xfrm>
            <a:off x="70599" y="2218612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/>
          </a:p>
        </p:txBody>
      </p:sp>
      <p:sp>
        <p:nvSpPr>
          <p:cNvPr id="47" name="Rectangle 46"/>
          <p:cNvSpPr>
            <a:spLocks noChangeAspect="1"/>
          </p:cNvSpPr>
          <p:nvPr/>
        </p:nvSpPr>
        <p:spPr>
          <a:xfrm>
            <a:off x="396959" y="4199812"/>
            <a:ext cx="1011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target context</a:t>
            </a:r>
            <a:br>
              <a:rPr lang="en-US" sz="1600" b="1" dirty="0" smtClean="0">
                <a:solidFill>
                  <a:srgbClr val="C00000"/>
                </a:solidFill>
              </a:rPr>
            </a:br>
            <a:r>
              <a:rPr lang="en-US" sz="1600" b="1" dirty="0" smtClean="0"/>
              <a:t>trace </a:t>
            </a:r>
            <a:r>
              <a:rPr lang="en-US" sz="1600" b="1" i="1" dirty="0" smtClean="0"/>
              <a:t>t</a:t>
            </a:r>
            <a:endParaRPr lang="el-GR" sz="1600" b="1" i="1" dirty="0"/>
          </a:p>
        </p:txBody>
      </p: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70599" y="4199812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∀</a:t>
            </a:r>
            <a:endParaRPr lang="en-US" sz="4800" b="1" dirty="0"/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09222" y="2486681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1112520" y="4544081"/>
            <a:ext cx="293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.</a:t>
            </a:r>
            <a:endParaRPr lang="en-US" sz="3200" b="1" dirty="0"/>
          </a:p>
        </p:txBody>
      </p:sp>
      <p:cxnSp>
        <p:nvCxnSpPr>
          <p:cNvPr id="51" name="Straight Arrow Connector 50"/>
          <p:cNvCxnSpPr>
            <a:cxnSpLocks noChangeAspect="1"/>
            <a:stCxn id="41" idx="2"/>
            <a:endCxn id="42" idx="0"/>
          </p:cNvCxnSpPr>
          <p:nvPr/>
        </p:nvCxnSpPr>
        <p:spPr>
          <a:xfrm>
            <a:off x="2149199" y="2976802"/>
            <a:ext cx="9316" cy="1254786"/>
          </a:xfrm>
          <a:prstGeom prst="straightConnector1">
            <a:avLst/>
          </a:prstGeom>
          <a:ln w="635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>
            <a:spLocks noChangeAspect="1"/>
          </p:cNvSpPr>
          <p:nvPr/>
        </p:nvSpPr>
        <p:spPr>
          <a:xfrm>
            <a:off x="1219200" y="3376498"/>
            <a:ext cx="933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/>
              <a:t>compiler</a:t>
            </a:r>
            <a:endParaRPr lang="en-US" sz="1600" b="1" dirty="0"/>
          </a:p>
        </p:txBody>
      </p:sp>
      <p:sp>
        <p:nvSpPr>
          <p:cNvPr id="54" name="TextBox 53"/>
          <p:cNvSpPr txBox="1">
            <a:spLocks noChangeAspect="1"/>
          </p:cNvSpPr>
          <p:nvPr/>
        </p:nvSpPr>
        <p:spPr>
          <a:xfrm>
            <a:off x="0" y="1333500"/>
            <a:ext cx="3032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 ∀</a:t>
            </a:r>
            <a:r>
              <a:rPr lang="en-US" sz="2400" b="1" dirty="0" smtClean="0">
                <a:ea typeface="Arial Unicode MS"/>
                <a:cs typeface="Arial Unicode MS"/>
              </a:rPr>
              <a:t>source components.</a:t>
            </a:r>
            <a:endParaRPr lang="en-US" sz="2400" b="1" dirty="0">
              <a:ea typeface="Arial Unicode MS"/>
              <a:cs typeface="Arial Unicode MS"/>
            </a:endParaRPr>
          </a:p>
          <a:p>
            <a:r>
              <a:rPr lang="en-US" sz="2400" b="1" dirty="0" smtClean="0">
                <a:latin typeface="Arial Unicode MS"/>
                <a:ea typeface="Arial Unicode MS"/>
                <a:cs typeface="Arial Unicode MS"/>
              </a:rPr>
              <a:t>∀</a:t>
            </a:r>
            <a:r>
              <a:rPr lang="el-GR" sz="2400" b="1" dirty="0" smtClean="0">
                <a:ea typeface="Arial Unicode MS"/>
                <a:cs typeface="Arial Unicode MS"/>
              </a:rPr>
              <a:t>π</a:t>
            </a:r>
            <a:r>
              <a:rPr lang="en-US" sz="2400" b="1" dirty="0" smtClean="0">
                <a:ea typeface="Arial Unicode MS"/>
                <a:cs typeface="Arial Unicode MS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ea typeface="Arial Unicode MS"/>
                <a:cs typeface="Arial Unicode MS"/>
              </a:rPr>
              <a:t>safety</a:t>
            </a:r>
            <a:r>
              <a:rPr lang="en-US" sz="2400" b="1" dirty="0" smtClean="0">
                <a:ea typeface="Arial Unicode MS"/>
                <a:cs typeface="Arial Unicode MS"/>
              </a:rPr>
              <a:t> property.</a:t>
            </a:r>
            <a:endParaRPr lang="en-US" sz="2400" b="1" i="1" dirty="0"/>
          </a:p>
        </p:txBody>
      </p:sp>
      <p:sp>
        <p:nvSpPr>
          <p:cNvPr id="55" name="TextBox 54"/>
          <p:cNvSpPr txBox="1">
            <a:spLocks noChangeAspect="1"/>
          </p:cNvSpPr>
          <p:nvPr/>
        </p:nvSpPr>
        <p:spPr>
          <a:xfrm rot="5400000">
            <a:off x="411658" y="3109387"/>
            <a:ext cx="784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⇒</a:t>
            </a:r>
            <a:endParaRPr lang="en-US" sz="5400" b="1" dirty="0"/>
          </a:p>
        </p:txBody>
      </p:sp>
      <p:sp>
        <p:nvSpPr>
          <p:cNvPr id="61" name="Rectangle 60"/>
          <p:cNvSpPr/>
          <p:nvPr/>
        </p:nvSpPr>
        <p:spPr>
          <a:xfrm>
            <a:off x="3724072" y="2491146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/>
              <a:t>t</a:t>
            </a:r>
            <a:r>
              <a:rPr lang="en-US" dirty="0"/>
              <a:t> </a:t>
            </a:r>
            <a:r>
              <a:rPr lang="en-US" dirty="0" smtClean="0"/>
              <a:t>⇒ </a:t>
            </a:r>
            <a:r>
              <a:rPr lang="en-US" b="1" i="1" dirty="0" smtClean="0"/>
              <a:t>t</a:t>
            </a:r>
            <a:r>
              <a:rPr lang="en-US" dirty="0" smtClean="0"/>
              <a:t>∈</a:t>
            </a:r>
            <a:r>
              <a:rPr lang="el-GR" b="1" dirty="0" smtClean="0">
                <a:ea typeface="Arial Unicode MS"/>
                <a:cs typeface="Arial Unicode MS"/>
              </a:rPr>
              <a:t>π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0" y="1257300"/>
            <a:ext cx="4888732" cy="38862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4941068" y="1213948"/>
            <a:ext cx="4202932" cy="3929551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719001" y="4316968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/>
              <a:t>t</a:t>
            </a:r>
            <a:r>
              <a:rPr lang="en-US" dirty="0"/>
              <a:t> </a:t>
            </a:r>
            <a:r>
              <a:rPr lang="en-US" dirty="0" smtClean="0"/>
              <a:t>⇒ </a:t>
            </a:r>
            <a:r>
              <a:rPr lang="en-US" b="1" i="1" dirty="0" smtClean="0"/>
              <a:t>t</a:t>
            </a:r>
            <a:r>
              <a:rPr lang="en-US" dirty="0" smtClean="0"/>
              <a:t>∈</a:t>
            </a:r>
            <a:r>
              <a:rPr lang="el-GR" b="1" dirty="0" smtClean="0">
                <a:ea typeface="Arial Unicode MS"/>
                <a:cs typeface="Arial Unicode MS"/>
              </a:rPr>
              <a:t>π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622170" y="3715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34712" y="2926259"/>
            <a:ext cx="758541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b="1" dirty="0"/>
              <a:t>⇔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605529" y="2486228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 smtClean="0"/>
              <a:t>m</a:t>
            </a:r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8605529" y="4325660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⇝</a:t>
            </a:r>
            <a:r>
              <a:rPr lang="en-US" b="1" i="1" dirty="0" smtClean="0"/>
              <a:t>m</a:t>
            </a:r>
            <a:endParaRPr lang="en-US" b="1" dirty="0"/>
          </a:p>
        </p:txBody>
      </p:sp>
      <p:sp>
        <p:nvSpPr>
          <p:cNvPr id="71" name="TextBox 70"/>
          <p:cNvSpPr txBox="1">
            <a:spLocks noChangeAspect="1"/>
          </p:cNvSpPr>
          <p:nvPr/>
        </p:nvSpPr>
        <p:spPr>
          <a:xfrm>
            <a:off x="7883604" y="3390900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back-</a:t>
            </a:r>
            <a:br>
              <a:rPr lang="en-US" sz="1600" b="1" dirty="0" smtClean="0"/>
            </a:br>
            <a:r>
              <a:rPr lang="en-US" sz="1600" b="1" dirty="0" smtClean="0"/>
              <a:t>translation</a:t>
            </a:r>
            <a:endParaRPr lang="en-US" sz="16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030142" y="5067300"/>
            <a:ext cx="4190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proof-oriented characterization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 rot="16200000">
            <a:off x="7732531" y="2823649"/>
            <a:ext cx="228600" cy="2235163"/>
          </a:xfrm>
          <a:prstGeom prst="rightBrac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37026" y="5139035"/>
            <a:ext cx="3782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robust preservation of </a:t>
            </a:r>
            <a:r>
              <a:rPr lang="en-US" sz="2400" dirty="0" smtClean="0">
                <a:solidFill>
                  <a:srgbClr val="7030A0"/>
                </a:solidFill>
              </a:rPr>
              <a:t>safety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82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8" grpId="0"/>
      <p:bldP spid="29" grpId="0"/>
      <p:bldP spid="30" grpId="0"/>
      <p:bldP spid="31" grpId="0"/>
      <p:bldP spid="32" grpId="0"/>
      <p:bldP spid="33" grpId="0"/>
      <p:bldP spid="35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5" grpId="0"/>
      <p:bldP spid="46" grpId="0"/>
      <p:bldP spid="47" grpId="0"/>
      <p:bldP spid="48" grpId="0"/>
      <p:bldP spid="49" grpId="0"/>
      <p:bldP spid="50" grpId="0"/>
      <p:bldP spid="52" grpId="0"/>
      <p:bldP spid="54" grpId="0"/>
      <p:bldP spid="55" grpId="0"/>
      <p:bldP spid="61" grpId="0"/>
      <p:bldP spid="62" grpId="0" animBg="1"/>
      <p:bldP spid="64" grpId="0" animBg="1"/>
      <p:bldP spid="65" grpId="0"/>
      <p:bldP spid="67" grpId="0"/>
      <p:bldP spid="68" grpId="0" animBg="1"/>
      <p:bldP spid="69" grpId="0"/>
      <p:bldP spid="70" grpId="0"/>
      <p:bldP spid="71" grpId="0"/>
      <p:bldP spid="73" grpId="0"/>
      <p:bldP spid="5" grpId="0" animBg="1"/>
      <p:bldP spid="5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Scalable </a:t>
            </a:r>
            <a:r>
              <a:rPr lang="en-US" sz="4000" b="1" dirty="0" smtClean="0">
                <a:solidFill>
                  <a:schemeClr val="tx2"/>
                </a:solidFill>
              </a:rPr>
              <a:t>proof technique</a:t>
            </a:r>
            <a:r>
              <a:rPr lang="en-US" sz="4000" b="1" dirty="0">
                <a:solidFill>
                  <a:schemeClr val="tx2"/>
                </a:solidFill>
              </a:rPr>
              <a:t/>
            </a:r>
            <a:br>
              <a:rPr lang="en-US" sz="4000" b="1" dirty="0">
                <a:solidFill>
                  <a:schemeClr val="tx2"/>
                </a:solidFill>
              </a:rPr>
            </a:br>
            <a:r>
              <a:rPr lang="en-US" sz="2000" b="1" dirty="0" smtClean="0"/>
              <a:t>(for </a:t>
            </a:r>
            <a:r>
              <a:rPr lang="en-US" sz="2000" b="1" dirty="0"/>
              <a:t>our </a:t>
            </a:r>
            <a:r>
              <a:rPr lang="en-US" sz="2000" b="1" dirty="0" smtClean="0"/>
              <a:t>variant </a:t>
            </a:r>
            <a:r>
              <a:rPr lang="en-US" sz="2000" b="1" dirty="0"/>
              <a:t>of </a:t>
            </a:r>
            <a:r>
              <a:rPr lang="en-US" sz="2000" b="1" dirty="0" smtClean="0"/>
              <a:t>Robust </a:t>
            </a:r>
            <a:r>
              <a:rPr lang="en-US" sz="2000" b="1" dirty="0" smtClean="0">
                <a:solidFill>
                  <a:schemeClr val="accent4"/>
                </a:solidFill>
              </a:rPr>
              <a:t>Safety</a:t>
            </a:r>
            <a:r>
              <a:rPr lang="en-US" sz="2000" b="1" dirty="0" smtClean="0"/>
              <a:t> Preservation)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900"/>
            <a:ext cx="8458200" cy="137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33" i="1" dirty="0" smtClean="0"/>
              <a:t>1</a:t>
            </a:r>
            <a:r>
              <a:rPr lang="en-US" sz="2333" dirty="0" smtClean="0"/>
              <a:t>. back-translating</a:t>
            </a:r>
            <a:r>
              <a:rPr lang="en-US" sz="2333" b="1" dirty="0" smtClean="0"/>
              <a:t> </a:t>
            </a:r>
            <a:r>
              <a:rPr lang="en-US" sz="2333" b="1" dirty="0">
                <a:solidFill>
                  <a:schemeClr val="accent4"/>
                </a:solidFill>
              </a:rPr>
              <a:t>finite trace </a:t>
            </a:r>
            <a:r>
              <a:rPr lang="en-US" sz="2333" b="1" dirty="0" smtClean="0">
                <a:solidFill>
                  <a:schemeClr val="accent4"/>
                </a:solidFill>
              </a:rPr>
              <a:t>prefix</a:t>
            </a:r>
            <a:r>
              <a:rPr lang="en-US" sz="2333" b="1" dirty="0"/>
              <a:t> </a:t>
            </a:r>
            <a:r>
              <a:rPr lang="en-US" sz="2333" dirty="0" smtClean="0"/>
              <a:t>to </a:t>
            </a:r>
            <a:r>
              <a:rPr lang="en-US" sz="2333" b="1" dirty="0">
                <a:solidFill>
                  <a:srgbClr val="C00000"/>
                </a:solidFill>
              </a:rPr>
              <a:t>whole</a:t>
            </a:r>
            <a:r>
              <a:rPr lang="en-US" sz="2333" b="1" dirty="0"/>
              <a:t> </a:t>
            </a:r>
            <a:r>
              <a:rPr lang="en-US" sz="2333" b="1" dirty="0">
                <a:solidFill>
                  <a:srgbClr val="C00000"/>
                </a:solidFill>
              </a:rPr>
              <a:t>source </a:t>
            </a:r>
            <a:r>
              <a:rPr lang="en-US" sz="2333" b="1" dirty="0" smtClean="0">
                <a:solidFill>
                  <a:srgbClr val="C00000"/>
                </a:solidFill>
              </a:rPr>
              <a:t>program</a:t>
            </a:r>
            <a:endParaRPr lang="en-US" sz="2333" dirty="0"/>
          </a:p>
          <a:p>
            <a:pPr marL="0" indent="0">
              <a:buNone/>
            </a:pPr>
            <a:r>
              <a:rPr lang="en-US" sz="2333" i="1" dirty="0" smtClean="0"/>
              <a:t>2+4</a:t>
            </a:r>
            <a:r>
              <a:rPr lang="en-US" sz="2333" dirty="0" smtClean="0"/>
              <a:t>. compiler </a:t>
            </a:r>
            <a:r>
              <a:rPr lang="en-US" sz="2333" dirty="0"/>
              <a:t>correctness </a:t>
            </a:r>
            <a:r>
              <a:rPr lang="en-US" sz="2333" dirty="0" smtClean="0"/>
              <a:t>proof</a:t>
            </a:r>
            <a:r>
              <a:rPr lang="en-US" sz="2333" dirty="0" smtClean="0">
                <a:solidFill>
                  <a:srgbClr val="C00000"/>
                </a:solidFill>
              </a:rPr>
              <a:t> </a:t>
            </a:r>
            <a:r>
              <a:rPr lang="en-US" sz="2333" dirty="0" smtClean="0"/>
              <a:t>(à </a:t>
            </a:r>
            <a:r>
              <a:rPr lang="en-US" sz="2333" dirty="0"/>
              <a:t>la </a:t>
            </a:r>
            <a:r>
              <a:rPr lang="en-US" sz="2333" dirty="0" err="1" smtClean="0"/>
              <a:t>CompCert</a:t>
            </a:r>
            <a:r>
              <a:rPr lang="en-US" sz="2333" dirty="0" smtClean="0"/>
              <a:t>)</a:t>
            </a:r>
            <a:r>
              <a:rPr lang="en-US" sz="2333" dirty="0"/>
              <a:t> </a:t>
            </a:r>
            <a:r>
              <a:rPr lang="en-US" sz="2333" b="1" dirty="0" smtClean="0">
                <a:solidFill>
                  <a:srgbClr val="C00000"/>
                </a:solidFill>
              </a:rPr>
              <a:t>used as </a:t>
            </a:r>
            <a:r>
              <a:rPr lang="en-US" sz="2333" b="1" dirty="0">
                <a:solidFill>
                  <a:srgbClr val="C00000"/>
                </a:solidFill>
              </a:rPr>
              <a:t>a </a:t>
            </a:r>
            <a:r>
              <a:rPr lang="en-US" sz="2333" b="1" dirty="0" smtClean="0">
                <a:solidFill>
                  <a:srgbClr val="C00000"/>
                </a:solidFill>
              </a:rPr>
              <a:t>black-box</a:t>
            </a:r>
          </a:p>
          <a:p>
            <a:pPr marL="0" indent="0">
              <a:buNone/>
            </a:pPr>
            <a:r>
              <a:rPr lang="en-US" sz="2333" i="1" dirty="0" smtClean="0"/>
              <a:t>3+5</a:t>
            </a:r>
            <a:r>
              <a:rPr lang="en-US" sz="2333" dirty="0" smtClean="0"/>
              <a:t>. also simulation proofs, but at a single level</a:t>
            </a:r>
            <a:endParaRPr lang="en-US" sz="2333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0" y="3086100"/>
            <a:ext cx="8844010" cy="1811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05254"/>
            <a:ext cx="1219200" cy="13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7900"/>
            <a:ext cx="8382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67100"/>
            <a:ext cx="762000" cy="12566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9525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sz="3600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2500"/>
            <a:ext cx="8153400" cy="3771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Compartmentalizing </a:t>
            </a: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compilation is an</a:t>
            </a:r>
            <a:b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important security defense in practice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Goal: formalize end-to-end security guarantees</a:t>
            </a:r>
          </a:p>
          <a:p>
            <a:pPr lvl="1"/>
            <a:r>
              <a:rPr lang="en-US" sz="2000" dirty="0" smtClean="0"/>
              <a:t>first definition supporting </a:t>
            </a:r>
            <a:r>
              <a:rPr lang="en-US" sz="2000" b="1" dirty="0" smtClean="0">
                <a:solidFill>
                  <a:srgbClr val="C00000"/>
                </a:solidFill>
              </a:rPr>
              <a:t>mutually distrustful</a:t>
            </a:r>
            <a:br>
              <a:rPr lang="en-US" sz="2000" b="1" dirty="0" smtClean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components</a:t>
            </a:r>
            <a:r>
              <a:rPr lang="en-US" sz="2000" dirty="0" smtClean="0"/>
              <a:t> and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dynamic compromise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Enforcement: protect abstractions all the way down</a:t>
            </a:r>
            <a:endParaRPr lang="en-US" sz="2400" b="1" dirty="0">
              <a:ln w="9525"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software </a:t>
            </a:r>
            <a:r>
              <a:rPr lang="en-US" sz="2000" b="1" dirty="0">
                <a:solidFill>
                  <a:srgbClr val="C00000"/>
                </a:solidFill>
              </a:rPr>
              <a:t>fault isolation</a:t>
            </a:r>
            <a:r>
              <a:rPr lang="en-US" sz="2000" b="1" dirty="0"/>
              <a:t> </a:t>
            </a:r>
            <a:r>
              <a:rPr lang="en-US" sz="2000" dirty="0"/>
              <a:t>or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tag-based </a:t>
            </a:r>
            <a:r>
              <a:rPr lang="en-US" sz="2000" b="1" dirty="0" smtClean="0">
                <a:solidFill>
                  <a:srgbClr val="C00000"/>
                </a:solidFill>
              </a:rPr>
              <a:t>architecture</a:t>
            </a: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Proof: verify security of entire compilation chain</a:t>
            </a:r>
            <a:endParaRPr lang="en-US" sz="2400" b="1" dirty="0">
              <a:ln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scalable </a:t>
            </a:r>
            <a:r>
              <a:rPr lang="en-US" sz="2000" b="1" dirty="0">
                <a:solidFill>
                  <a:srgbClr val="C00000"/>
                </a:solidFill>
              </a:rPr>
              <a:t>proof technique machine-checked in Coq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puzzle-modularity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6935" y="1979631"/>
            <a:ext cx="1179865" cy="954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313620"/>
            <a:ext cx="1091684" cy="1210880"/>
          </a:xfrm>
          <a:prstGeom prst="rect">
            <a:avLst/>
          </a:prstGeom>
        </p:spPr>
      </p:pic>
      <p:pic>
        <p:nvPicPr>
          <p:cNvPr id="15" name="Picture 14" descr="micro-polici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3400" y="3390900"/>
            <a:ext cx="732402" cy="7324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3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952500"/>
          </a:xfrm>
        </p:spPr>
        <p:txBody>
          <a:bodyPr>
            <a:noAutofit/>
          </a:bodyPr>
          <a:lstStyle/>
          <a:p>
            <a:r>
              <a:rPr lang="en-US" sz="3600" b="1" dirty="0"/>
              <a:t>Making this </a:t>
            </a:r>
            <a:r>
              <a:rPr lang="en-US" sz="3600" b="1" dirty="0">
                <a:solidFill>
                  <a:srgbClr val="C00000"/>
                </a:solidFill>
              </a:rPr>
              <a:t>more practical</a:t>
            </a:r>
            <a:r>
              <a:rPr lang="en-US" sz="3600" b="1" dirty="0"/>
              <a:t> ... 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333" b="1" dirty="0">
                <a:solidFill>
                  <a:schemeClr val="tx2"/>
                </a:solidFill>
              </a:rPr>
              <a:t>Scale formally secure compilation chain to </a:t>
            </a:r>
            <a:r>
              <a:rPr lang="en-US" sz="2333" b="1" dirty="0">
                <a:solidFill>
                  <a:srgbClr val="C00000"/>
                </a:solidFill>
              </a:rPr>
              <a:t>C language</a:t>
            </a:r>
          </a:p>
          <a:p>
            <a:pPr lvl="1"/>
            <a:r>
              <a:rPr lang="en-US" sz="1833" dirty="0" smtClean="0"/>
              <a:t>allow </a:t>
            </a:r>
            <a:r>
              <a:rPr lang="en-US" sz="1833" b="1" dirty="0" smtClean="0"/>
              <a:t>pointer </a:t>
            </a:r>
            <a:r>
              <a:rPr lang="en-US" sz="1833" b="1" dirty="0"/>
              <a:t>passing</a:t>
            </a:r>
            <a:r>
              <a:rPr lang="en-US" sz="1833" dirty="0"/>
              <a:t> (</a:t>
            </a:r>
            <a:r>
              <a:rPr lang="en-US" sz="1833" dirty="0" smtClean="0"/>
              <a:t>capabilities for fine-grained memory sharing)</a:t>
            </a:r>
            <a:endParaRPr lang="en-US" sz="1833" dirty="0"/>
          </a:p>
          <a:p>
            <a:pPr lvl="1"/>
            <a:r>
              <a:rPr lang="en-US" sz="1833" dirty="0"/>
              <a:t>eventually support enough of C to </a:t>
            </a:r>
            <a:r>
              <a:rPr lang="en-US" sz="1833" b="1" dirty="0"/>
              <a:t>measure and lower overhead</a:t>
            </a:r>
          </a:p>
          <a:p>
            <a:pPr lvl="1"/>
            <a:r>
              <a:rPr lang="en-US" sz="1833" dirty="0" smtClean="0"/>
              <a:t>check whether hardware support (tagged architecture) is faster</a:t>
            </a:r>
            <a:endParaRPr lang="en-US" sz="1833" b="1" dirty="0" smtClean="0"/>
          </a:p>
          <a:p>
            <a:pPr>
              <a:spcBef>
                <a:spcPts val="1000"/>
              </a:spcBef>
            </a:pPr>
            <a:r>
              <a:rPr lang="en-US" sz="2333" b="1" dirty="0" smtClean="0">
                <a:solidFill>
                  <a:schemeClr val="tx2"/>
                </a:solidFill>
              </a:rPr>
              <a:t>Extend all this to </a:t>
            </a:r>
            <a:r>
              <a:rPr lang="en-US" sz="2333" b="1" dirty="0" smtClean="0">
                <a:solidFill>
                  <a:srgbClr val="C00000"/>
                </a:solidFill>
              </a:rPr>
              <a:t>dynamic component creation</a:t>
            </a:r>
          </a:p>
          <a:p>
            <a:pPr lvl="1"/>
            <a:r>
              <a:rPr lang="en-US" sz="1833" dirty="0" smtClean="0"/>
              <a:t>rewind </a:t>
            </a:r>
            <a:r>
              <a:rPr lang="en-US" sz="1833" dirty="0"/>
              <a:t>to when compromised component was created</a:t>
            </a:r>
          </a:p>
          <a:p>
            <a:r>
              <a:rPr lang="en-US" sz="2333" b="1" dirty="0">
                <a:solidFill>
                  <a:schemeClr val="tx2"/>
                </a:solidFill>
              </a:rPr>
              <a:t>... and </a:t>
            </a:r>
            <a:r>
              <a:rPr lang="en-US" sz="2333" b="1" dirty="0">
                <a:solidFill>
                  <a:srgbClr val="C00000"/>
                </a:solidFill>
              </a:rPr>
              <a:t>dynamic</a:t>
            </a:r>
            <a:r>
              <a:rPr lang="en-US" sz="2333" b="1" dirty="0">
                <a:solidFill>
                  <a:schemeClr val="tx2"/>
                </a:solidFill>
              </a:rPr>
              <a:t> </a:t>
            </a:r>
            <a:r>
              <a:rPr lang="en-US" sz="2333" b="1" dirty="0" smtClean="0">
                <a:solidFill>
                  <a:srgbClr val="C00000"/>
                </a:solidFill>
              </a:rPr>
              <a:t>privileges</a:t>
            </a:r>
            <a:endParaRPr lang="en-US" sz="2333" b="1" dirty="0">
              <a:solidFill>
                <a:schemeClr val="tx2"/>
              </a:solidFill>
            </a:endParaRPr>
          </a:p>
          <a:p>
            <a:pPr lvl="1"/>
            <a:r>
              <a:rPr lang="en-US" sz="1833" dirty="0"/>
              <a:t>capabilities, dynamic interfaces, history-based access control, ...</a:t>
            </a:r>
          </a:p>
          <a:p>
            <a:pPr>
              <a:spcBef>
                <a:spcPts val="1000"/>
              </a:spcBef>
            </a:pPr>
            <a:r>
              <a:rPr lang="en-US" sz="2333" b="1" dirty="0">
                <a:solidFill>
                  <a:schemeClr val="tx2"/>
                </a:solidFill>
              </a:rPr>
              <a:t>From robust safety to </a:t>
            </a:r>
            <a:r>
              <a:rPr lang="en-US" sz="2333" b="1" dirty="0" smtClean="0">
                <a:solidFill>
                  <a:srgbClr val="C00000"/>
                </a:solidFill>
              </a:rPr>
              <a:t>hypersafety</a:t>
            </a:r>
            <a:r>
              <a:rPr lang="en-US" sz="2333" b="1" dirty="0" smtClean="0">
                <a:solidFill>
                  <a:schemeClr val="tx2"/>
                </a:solidFill>
              </a:rPr>
              <a:t> (confidentiality)</a:t>
            </a:r>
            <a:r>
              <a:rPr lang="en-US" sz="2333" b="1" dirty="0" smtClean="0">
                <a:solidFill>
                  <a:schemeClr val="bg1">
                    <a:lumMod val="50000"/>
                  </a:schemeClr>
                </a:solidFill>
              </a:rPr>
              <a:t> [CSF'19]</a:t>
            </a:r>
          </a:p>
          <a:p>
            <a:pPr>
              <a:spcBef>
                <a:spcPts val="1000"/>
              </a:spcBef>
            </a:pPr>
            <a:r>
              <a:rPr lang="en-US" sz="2333" b="1" dirty="0" smtClean="0">
                <a:solidFill>
                  <a:schemeClr val="tx2"/>
                </a:solidFill>
              </a:rPr>
              <a:t>Secure compilation of EverCrypt, </a:t>
            </a:r>
            <a:r>
              <a:rPr lang="en-US" sz="2333" b="1" dirty="0" err="1" smtClean="0">
                <a:solidFill>
                  <a:schemeClr val="tx2"/>
                </a:solidFill>
              </a:rPr>
              <a:t>miTLS</a:t>
            </a:r>
            <a:r>
              <a:rPr lang="en-US" sz="2333" b="1" dirty="0" smtClean="0">
                <a:solidFill>
                  <a:schemeClr val="tx2"/>
                </a:solidFill>
              </a:rPr>
              <a:t>, ...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4582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My dream: secure compilation </a:t>
            </a:r>
            <a:r>
              <a:rPr lang="en-US" sz="3200" b="1" dirty="0"/>
              <a:t>at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61970"/>
            <a:fld id="{1ADD699A-67FB-4F36-809D-738B0721C21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761970"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52800" y="3848100"/>
            <a:ext cx="1227529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943600" y="3848100"/>
            <a:ext cx="121920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239000" y="3848100"/>
            <a:ext cx="1219200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34163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 smtClean="0">
                <a:solidFill>
                  <a:prstClr val="black"/>
                </a:solidFill>
              </a:rPr>
              <a:t>EverCrypt</a:t>
            </a:r>
          </a:p>
        </p:txBody>
      </p:sp>
      <p:cxnSp>
        <p:nvCxnSpPr>
          <p:cNvPr id="94" name="Straight Arrow Connector 93"/>
          <p:cNvCxnSpPr>
            <a:stCxn id="92" idx="2"/>
            <a:endCxn id="95" idx="0"/>
          </p:cNvCxnSpPr>
          <p:nvPr/>
        </p:nvCxnSpPr>
        <p:spPr>
          <a:xfrm>
            <a:off x="3949700" y="17907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34163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>
            <a:stCxn id="95" idx="2"/>
            <a:endCxn id="97" idx="0"/>
          </p:cNvCxnSpPr>
          <p:nvPr/>
        </p:nvCxnSpPr>
        <p:spPr>
          <a:xfrm>
            <a:off x="39497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3416300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7117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memory safe C component</a:t>
            </a:r>
          </a:p>
        </p:txBody>
      </p:sp>
      <p:cxnSp>
        <p:nvCxnSpPr>
          <p:cNvPr id="100" name="Straight Arrow Connector 99"/>
          <p:cNvCxnSpPr>
            <a:stCxn id="99" idx="2"/>
            <a:endCxn id="101" idx="0"/>
          </p:cNvCxnSpPr>
          <p:nvPr/>
        </p:nvCxnSpPr>
        <p:spPr>
          <a:xfrm>
            <a:off x="52451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/>
          <p:cNvSpPr/>
          <p:nvPr/>
        </p:nvSpPr>
        <p:spPr>
          <a:xfrm>
            <a:off x="4711700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102" name="Group 38"/>
          <p:cNvGrpSpPr/>
          <p:nvPr/>
        </p:nvGrpSpPr>
        <p:grpSpPr>
          <a:xfrm>
            <a:off x="4406900" y="2857500"/>
            <a:ext cx="365760" cy="328281"/>
            <a:chOff x="2097930" y="2817382"/>
            <a:chExt cx="372220" cy="328281"/>
          </a:xfrm>
        </p:grpSpPr>
        <p:sp>
          <p:nvSpPr>
            <p:cNvPr id="103" name="Arc 102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06" name="Group 42"/>
          <p:cNvGrpSpPr/>
          <p:nvPr/>
        </p:nvGrpSpPr>
        <p:grpSpPr>
          <a:xfrm>
            <a:off x="4410075" y="4152900"/>
            <a:ext cx="365760" cy="328281"/>
            <a:chOff x="2097930" y="2817382"/>
            <a:chExt cx="372220" cy="328281"/>
          </a:xfrm>
        </p:grpSpPr>
        <p:sp>
          <p:nvSpPr>
            <p:cNvPr id="107" name="Arc 106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8" name="Oval 107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6003925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grpSp>
        <p:nvGrpSpPr>
          <p:cNvPr id="111" name="Group 47"/>
          <p:cNvGrpSpPr/>
          <p:nvPr/>
        </p:nvGrpSpPr>
        <p:grpSpPr>
          <a:xfrm>
            <a:off x="5702300" y="4152900"/>
            <a:ext cx="365760" cy="328281"/>
            <a:chOff x="2097930" y="2817382"/>
            <a:chExt cx="372220" cy="328281"/>
          </a:xfrm>
        </p:grpSpPr>
        <p:sp>
          <p:nvSpPr>
            <p:cNvPr id="112" name="Arc 111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3" name="Oval 112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4" name="Oval 113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60071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legacy C component</a:t>
            </a:r>
          </a:p>
        </p:txBody>
      </p:sp>
      <p:cxnSp>
        <p:nvCxnSpPr>
          <p:cNvPr id="120" name="Straight Arrow Connector 119"/>
          <p:cNvCxnSpPr>
            <a:stCxn id="119" idx="2"/>
          </p:cNvCxnSpPr>
          <p:nvPr/>
        </p:nvCxnSpPr>
        <p:spPr>
          <a:xfrm>
            <a:off x="6540500" y="3086100"/>
            <a:ext cx="0" cy="914400"/>
          </a:xfrm>
          <a:prstGeom prst="straightConnector1">
            <a:avLst/>
          </a:prstGeom>
          <a:ln w="254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7299325" y="40005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 smtClean="0">
                <a:solidFill>
                  <a:schemeClr val="tx1"/>
                </a:solidFill>
              </a:rPr>
              <a:t>ASM component</a:t>
            </a:r>
          </a:p>
        </p:txBody>
      </p:sp>
      <p:grpSp>
        <p:nvGrpSpPr>
          <p:cNvPr id="129" name="Group 58"/>
          <p:cNvGrpSpPr/>
          <p:nvPr/>
        </p:nvGrpSpPr>
        <p:grpSpPr>
          <a:xfrm>
            <a:off x="6997700" y="4152900"/>
            <a:ext cx="365760" cy="328281"/>
            <a:chOff x="2097930" y="2817382"/>
            <a:chExt cx="372220" cy="328281"/>
          </a:xfrm>
        </p:grpSpPr>
        <p:sp>
          <p:nvSpPr>
            <p:cNvPr id="130" name="Arc 129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1" name="Oval 130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2" name="Oval 131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7302500" y="27051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4" name="Straight Arrow Connector 133"/>
          <p:cNvCxnSpPr>
            <a:stCxn id="133" idx="2"/>
          </p:cNvCxnSpPr>
          <p:nvPr/>
        </p:nvCxnSpPr>
        <p:spPr>
          <a:xfrm>
            <a:off x="7835900" y="30861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64"/>
          <p:cNvGrpSpPr/>
          <p:nvPr/>
        </p:nvGrpSpPr>
        <p:grpSpPr>
          <a:xfrm>
            <a:off x="6997700" y="2857500"/>
            <a:ext cx="365760" cy="328281"/>
            <a:chOff x="2097930" y="2817382"/>
            <a:chExt cx="372220" cy="328281"/>
          </a:xfrm>
        </p:grpSpPr>
        <p:sp>
          <p:nvSpPr>
            <p:cNvPr id="136" name="Arc 135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7" name="Oval 136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8" name="Oval 137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139" name="Group 68"/>
          <p:cNvGrpSpPr/>
          <p:nvPr/>
        </p:nvGrpSpPr>
        <p:grpSpPr>
          <a:xfrm>
            <a:off x="5702300" y="2857500"/>
            <a:ext cx="365760" cy="328281"/>
            <a:chOff x="2097930" y="2817382"/>
            <a:chExt cx="372220" cy="328281"/>
          </a:xfrm>
        </p:grpSpPr>
        <p:sp>
          <p:nvSpPr>
            <p:cNvPr id="140" name="Arc 139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1" name="Oval 140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2" name="Oval 141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43" name="Rounded Rectangle 142"/>
          <p:cNvSpPr/>
          <p:nvPr/>
        </p:nvSpPr>
        <p:spPr>
          <a:xfrm>
            <a:off x="47117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/>
          <p:cNvCxnSpPr>
            <a:stCxn id="143" idx="2"/>
          </p:cNvCxnSpPr>
          <p:nvPr/>
        </p:nvCxnSpPr>
        <p:spPr>
          <a:xfrm>
            <a:off x="52451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74"/>
          <p:cNvGrpSpPr/>
          <p:nvPr/>
        </p:nvGrpSpPr>
        <p:grpSpPr>
          <a:xfrm>
            <a:off x="4406900" y="1562100"/>
            <a:ext cx="365760" cy="328281"/>
            <a:chOff x="2097930" y="2817382"/>
            <a:chExt cx="372220" cy="328281"/>
          </a:xfrm>
        </p:grpSpPr>
        <p:sp>
          <p:nvSpPr>
            <p:cNvPr id="146" name="Arc 145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7" name="Oval 146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8" name="Oval 147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49" name="Rounded Rectangle 148"/>
          <p:cNvSpPr/>
          <p:nvPr/>
        </p:nvSpPr>
        <p:spPr>
          <a:xfrm>
            <a:off x="60071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50" name="Straight Arrow Connector 149"/>
          <p:cNvCxnSpPr>
            <a:stCxn id="149" idx="2"/>
          </p:cNvCxnSpPr>
          <p:nvPr/>
        </p:nvCxnSpPr>
        <p:spPr>
          <a:xfrm>
            <a:off x="65405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80"/>
          <p:cNvGrpSpPr/>
          <p:nvPr/>
        </p:nvGrpSpPr>
        <p:grpSpPr>
          <a:xfrm>
            <a:off x="5702300" y="1562100"/>
            <a:ext cx="365760" cy="328281"/>
            <a:chOff x="2097930" y="2817382"/>
            <a:chExt cx="372220" cy="328281"/>
          </a:xfrm>
        </p:grpSpPr>
        <p:sp>
          <p:nvSpPr>
            <p:cNvPr id="152" name="Arc 151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3" name="Oval 152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55" name="Rounded Rectangle 154"/>
          <p:cNvSpPr/>
          <p:nvPr/>
        </p:nvSpPr>
        <p:spPr>
          <a:xfrm>
            <a:off x="7302500" y="1409700"/>
            <a:ext cx="1066800" cy="3810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>
            <a:stCxn id="155" idx="2"/>
          </p:cNvCxnSpPr>
          <p:nvPr/>
        </p:nvCxnSpPr>
        <p:spPr>
          <a:xfrm>
            <a:off x="7835900" y="1790700"/>
            <a:ext cx="0" cy="9144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86"/>
          <p:cNvGrpSpPr/>
          <p:nvPr/>
        </p:nvGrpSpPr>
        <p:grpSpPr>
          <a:xfrm>
            <a:off x="6997700" y="1562100"/>
            <a:ext cx="365760" cy="328281"/>
            <a:chOff x="2097930" y="2817382"/>
            <a:chExt cx="372220" cy="328281"/>
          </a:xfrm>
        </p:grpSpPr>
        <p:sp>
          <p:nvSpPr>
            <p:cNvPr id="158" name="Arc 157"/>
            <p:cNvSpPr/>
            <p:nvPr/>
          </p:nvSpPr>
          <p:spPr>
            <a:xfrm rot="19072208">
              <a:off x="2097930" y="2817382"/>
              <a:ext cx="366546" cy="328281"/>
            </a:xfrm>
            <a:prstGeom prst="arc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9" name="Oval 158"/>
            <p:cNvSpPr/>
            <p:nvPr/>
          </p:nvSpPr>
          <p:spPr>
            <a:xfrm>
              <a:off x="213360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60" name="Oval 159"/>
            <p:cNvSpPr/>
            <p:nvPr/>
          </p:nvSpPr>
          <p:spPr>
            <a:xfrm>
              <a:off x="2393950" y="2819400"/>
              <a:ext cx="76200" cy="76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832111" y="2476500"/>
            <a:ext cx="180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    C language</a:t>
            </a:r>
          </a:p>
          <a:p>
            <a:r>
              <a:rPr lang="en-US" dirty="0" smtClean="0"/>
              <a:t>+ components</a:t>
            </a:r>
          </a:p>
          <a:p>
            <a:r>
              <a:rPr lang="en-US" dirty="0"/>
              <a:t>+ memory </a:t>
            </a:r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501764" y="3848100"/>
            <a:ext cx="24700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ASM language</a:t>
            </a:r>
          </a:p>
          <a:p>
            <a:pPr algn="ctr"/>
            <a:r>
              <a:rPr lang="en-US" dirty="0" smtClean="0"/>
              <a:t>(RISC-V + micro-policies)</a:t>
            </a:r>
            <a:endParaRPr lang="en-US" dirty="0"/>
          </a:p>
        </p:txBody>
      </p:sp>
      <p:pic>
        <p:nvPicPr>
          <p:cNvPr id="164" name="Picture 163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7538" y="4533900"/>
            <a:ext cx="819862" cy="8198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1" name="Rectangle 70"/>
          <p:cNvSpPr/>
          <p:nvPr/>
        </p:nvSpPr>
        <p:spPr>
          <a:xfrm>
            <a:off x="4640654" y="3850118"/>
            <a:ext cx="1227529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fstar-new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181100"/>
            <a:ext cx="797243" cy="79724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365451" y="1409700"/>
            <a:ext cx="1377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    language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123702"/>
      </p:ext>
    </p:extLst>
  </p:cSld>
  <p:clrMapOvr>
    <a:masterClrMapping/>
  </p:clrMapOvr>
  <p:transition advTm="744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7" grpId="0" animBg="1"/>
      <p:bldP spid="91" grpId="0" animBg="1"/>
      <p:bldP spid="95" grpId="0" animBg="1"/>
      <p:bldP spid="97" grpId="0" animBg="1"/>
      <p:bldP spid="99" grpId="0" animBg="1"/>
      <p:bldP spid="101" grpId="0" animBg="1"/>
      <p:bldP spid="110" grpId="0" animBg="1"/>
      <p:bldP spid="119" grpId="0" animBg="1"/>
      <p:bldP spid="126" grpId="0" animBg="1"/>
      <p:bldP spid="133" grpId="0" animBg="1"/>
      <p:bldP spid="143" grpId="0" animBg="1"/>
      <p:bldP spid="149" grpId="0" animBg="1"/>
      <p:bldP spid="155" grpId="0" animBg="1"/>
      <p:bldP spid="162" grpId="0"/>
      <p:bldP spid="163" grpId="0"/>
      <p:bldP spid="7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2" y="571500"/>
            <a:ext cx="7964487" cy="2394607"/>
          </a:xfrm>
        </p:spPr>
        <p:txBody>
          <a:bodyPr>
            <a:noAutofit/>
          </a:bodyPr>
          <a:lstStyle/>
          <a:p>
            <a:r>
              <a:rPr lang="en-US" sz="4000" cap="none" dirty="0"/>
              <a:t>Going beyond </a:t>
            </a:r>
            <a:r>
              <a:rPr lang="en-US" sz="4000" cap="none" dirty="0" smtClean="0"/>
              <a:t>Robust</a:t>
            </a:r>
            <a:br>
              <a:rPr lang="en-US" sz="4000" cap="none" dirty="0" smtClean="0"/>
            </a:br>
            <a:r>
              <a:rPr lang="en-US" sz="4000" cap="none" dirty="0" smtClean="0"/>
              <a:t>Preservation </a:t>
            </a:r>
            <a:r>
              <a:rPr lang="en-US" sz="4000" cap="none" dirty="0">
                <a:solidFill>
                  <a:srgbClr val="C00000"/>
                </a:solidFill>
              </a:rPr>
              <a:t>of </a:t>
            </a:r>
            <a:r>
              <a:rPr lang="en-US" sz="4000" cap="none" dirty="0" smtClean="0">
                <a:solidFill>
                  <a:srgbClr val="C00000"/>
                </a:solidFill>
              </a:rPr>
              <a:t>Safety</a:t>
            </a:r>
            <a:r>
              <a:rPr lang="en-US" sz="3600" cap="none" dirty="0"/>
              <a:t/>
            </a:r>
            <a:br>
              <a:rPr lang="en-US" sz="3600" cap="none" dirty="0"/>
            </a:br>
            <a:r>
              <a:rPr lang="en-US" sz="3200" cap="none" dirty="0" smtClean="0"/>
              <a:t/>
            </a:r>
            <a:br>
              <a:rPr lang="en-US" sz="3200" cap="none" dirty="0" smtClean="0"/>
            </a:br>
            <a:r>
              <a:rPr lang="en-US" sz="3200" cap="none" dirty="0" smtClean="0"/>
              <a:t>Journey Beyond Full Abstraction </a:t>
            </a:r>
            <a:r>
              <a:rPr lang="en-US" sz="2800" cap="none" dirty="0" smtClean="0"/>
              <a:t>(CSF 2019)</a:t>
            </a:r>
            <a:endParaRPr lang="en-US" sz="2800" cap="non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74" y="293307"/>
            <a:ext cx="256344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4" y="3245128"/>
            <a:ext cx="640785" cy="98617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8048" y="4243348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Carmine</a:t>
            </a:r>
          </a:p>
          <a:p>
            <a:pPr algn="ctr"/>
            <a:r>
              <a:rPr lang="en-US" sz="1500" b="1" dirty="0"/>
              <a:t>Abate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6" y="3245128"/>
            <a:ext cx="752313" cy="74930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63" y="3245128"/>
            <a:ext cx="735243" cy="98032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265620" y="4022774"/>
            <a:ext cx="788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Deepak</a:t>
            </a:r>
          </a:p>
          <a:p>
            <a:pPr algn="ctr"/>
            <a:r>
              <a:rPr lang="en-US" sz="1500" b="1" dirty="0"/>
              <a:t>Garg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1581" y="4243348"/>
            <a:ext cx="9966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Marco</a:t>
            </a:r>
          </a:p>
          <a:p>
            <a:pPr algn="ctr"/>
            <a:r>
              <a:rPr lang="en-US" sz="1500" b="1" dirty="0" err="1"/>
              <a:t>Patrignani</a:t>
            </a:r>
            <a:endParaRPr lang="en-US" sz="15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94" y="3238500"/>
            <a:ext cx="762000" cy="94742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773603" y="4218810"/>
            <a:ext cx="7356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</a:t>
            </a:r>
            <a:r>
              <a:rPr lang="ro-RO" sz="1500" b="1" dirty="0"/>
              <a:t>ătălin</a:t>
            </a:r>
            <a:endParaRPr lang="en-US" sz="1500" dirty="0"/>
          </a:p>
          <a:p>
            <a:pPr algn="ctr"/>
            <a:r>
              <a:rPr lang="en-US" sz="1500" b="1" dirty="0"/>
              <a:t>Hrițcu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6267" y="4013818"/>
            <a:ext cx="841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/>
              <a:t>Jérémy</a:t>
            </a:r>
            <a:r>
              <a:rPr lang="en-US" sz="1500" b="1" dirty="0" smtClean="0"/>
              <a:t/>
            </a:r>
            <a:br>
              <a:rPr lang="en-US" sz="1500" b="1" dirty="0" smtClean="0"/>
            </a:br>
            <a:r>
              <a:rPr lang="en-US" sz="1500" b="1" dirty="0" err="1" smtClean="0"/>
              <a:t>Thibault</a:t>
            </a:r>
            <a:endParaRPr lang="en-US" sz="1500" b="1" dirty="0"/>
          </a:p>
        </p:txBody>
      </p:sp>
      <p:sp>
        <p:nvSpPr>
          <p:cNvPr id="18" name="Rectangle 17"/>
          <p:cNvSpPr/>
          <p:nvPr/>
        </p:nvSpPr>
        <p:spPr>
          <a:xfrm>
            <a:off x="3200400" y="4499355"/>
            <a:ext cx="9020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MPI-SWS</a:t>
            </a:r>
            <a:endParaRPr lang="en-US" sz="1500" dirty="0"/>
          </a:p>
        </p:txBody>
      </p:sp>
      <p:sp>
        <p:nvSpPr>
          <p:cNvPr id="19" name="Rectangle 18"/>
          <p:cNvSpPr/>
          <p:nvPr/>
        </p:nvSpPr>
        <p:spPr>
          <a:xfrm>
            <a:off x="7537781" y="4755220"/>
            <a:ext cx="8477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Stanford</a:t>
            </a:r>
            <a:endParaRPr lang="en-US" sz="1500" dirty="0"/>
          </a:p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&amp; CISPA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88673" y="4526620"/>
            <a:ext cx="9548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4739884"/>
            <a:ext cx="9548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83987" y="4690998"/>
            <a:ext cx="95481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10202" y="3995073"/>
            <a:ext cx="719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Rob</a:t>
            </a:r>
            <a:br>
              <a:rPr lang="en-US" sz="1500" b="1" dirty="0"/>
            </a:br>
            <a:r>
              <a:rPr lang="en-US" sz="1500" b="1" dirty="0"/>
              <a:t>Blanco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86980" y="4499355"/>
            <a:ext cx="9548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Inria Paris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3253526"/>
            <a:ext cx="656561" cy="729513"/>
          </a:xfrm>
          <a:prstGeom prst="rect">
            <a:avLst/>
          </a:prstGeom>
          <a:solidFill>
            <a:schemeClr val="tx2"/>
          </a:solidFill>
          <a:ln w="25400">
            <a:solidFill>
              <a:schemeClr val="accent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96" y="3262670"/>
            <a:ext cx="762000" cy="762000"/>
          </a:xfrm>
          <a:prstGeom prst="rect">
            <a:avLst/>
          </a:prstGeom>
          <a:solidFill>
            <a:schemeClr val="tx2"/>
          </a:solidFill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23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45" y="723900"/>
            <a:ext cx="6095055" cy="45294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39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530688" y="964168"/>
            <a:ext cx="1606850" cy="4112062"/>
            <a:chOff x="7530688" y="964168"/>
            <a:chExt cx="1606850" cy="4112062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8305429" y="1334030"/>
              <a:ext cx="371" cy="281887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622197" y="964168"/>
              <a:ext cx="1366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More secure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30688" y="4152900"/>
              <a:ext cx="16068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More efficient</a:t>
              </a:r>
            </a:p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to enforce</a:t>
              </a:r>
            </a:p>
            <a:p>
              <a:pPr algn="ctr"/>
              <a:r>
                <a:rPr lang="en-US" b="1" dirty="0" smtClean="0"/>
                <a:t>Easier to prove</a:t>
              </a:r>
              <a:endParaRPr lang="en-US" b="1" dirty="0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14300"/>
            <a:ext cx="8229600" cy="9525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Going beyond Robust Preservation of </a:t>
            </a:r>
            <a:r>
              <a:rPr lang="en-US" sz="2800" b="1" dirty="0">
                <a:solidFill>
                  <a:srgbClr val="C00000"/>
                </a:solidFill>
              </a:rPr>
              <a:t>Safety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[CSF'19]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814" y="4375547"/>
            <a:ext cx="1709250" cy="615553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en-US" b="1" dirty="0"/>
              <a:t>trace </a:t>
            </a:r>
            <a:r>
              <a:rPr lang="en-US" b="1" dirty="0" smtClean="0"/>
              <a:t>properties</a:t>
            </a:r>
          </a:p>
          <a:p>
            <a:r>
              <a:rPr lang="en-US" sz="1600" dirty="0" smtClean="0"/>
              <a:t>(safety &amp; liveness)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76200" y="2792968"/>
            <a:ext cx="1722972" cy="61555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hyperproperties</a:t>
            </a:r>
          </a:p>
          <a:p>
            <a:r>
              <a:rPr lang="en-US" sz="1600" dirty="0" smtClean="0"/>
              <a:t>(noninterference)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4390" y="821948"/>
            <a:ext cx="1777218" cy="892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relational</a:t>
            </a:r>
          </a:p>
          <a:p>
            <a:r>
              <a:rPr lang="en-US" b="1" dirty="0" smtClean="0"/>
              <a:t>hyperproperties</a:t>
            </a:r>
          </a:p>
          <a:p>
            <a:r>
              <a:rPr lang="en-US" sz="1600" dirty="0" smtClean="0"/>
              <a:t>(trace equivalence)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523905" y="4995781"/>
            <a:ext cx="117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only integrity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183" y="3408521"/>
            <a:ext cx="1768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+ data confidentiality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00" y="1714500"/>
            <a:ext cx="18652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+ code confidentiality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2574" y="659368"/>
            <a:ext cx="3635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</a:t>
            </a:r>
            <a:r>
              <a:rPr lang="en-US" b="1" dirty="0" smtClean="0">
                <a:solidFill>
                  <a:srgbClr val="C00000"/>
                </a:solidFill>
              </a:rPr>
              <a:t>one-size-fits-all </a:t>
            </a:r>
            <a:r>
              <a:rPr lang="en-US" b="1" dirty="0">
                <a:solidFill>
                  <a:srgbClr val="C00000"/>
                </a:solidFill>
              </a:rPr>
              <a:t>security criterion</a:t>
            </a:r>
          </a:p>
        </p:txBody>
      </p:sp>
      <p:sp>
        <p:nvSpPr>
          <p:cNvPr id="18" name="Left Arrow 17"/>
          <p:cNvSpPr/>
          <p:nvPr/>
        </p:nvSpPr>
        <p:spPr>
          <a:xfrm rot="2700000">
            <a:off x="5594410" y="5114922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 rot="18900000">
            <a:off x="5585156" y="4533138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13500000">
            <a:off x="4152163" y="4548229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8100000">
            <a:off x="4152163" y="5192436"/>
            <a:ext cx="449808" cy="29199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2700000">
            <a:off x="7737702" y="2307225"/>
            <a:ext cx="494789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 rot="18900000">
            <a:off x="7574576" y="1725441"/>
            <a:ext cx="494789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13500000">
            <a:off x="5980963" y="1728829"/>
            <a:ext cx="449808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 rot="8100000">
            <a:off x="5982303" y="2350458"/>
            <a:ext cx="449808" cy="29199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512855" y="2552700"/>
            <a:ext cx="1216807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C00000"/>
                </a:solidFill>
              </a:rPr>
              <a:t>realistically</a:t>
            </a:r>
          </a:p>
          <a:p>
            <a:pPr algn="ctr"/>
            <a:r>
              <a:rPr lang="en-US" sz="1500" b="1" dirty="0" smtClean="0">
                <a:solidFill>
                  <a:srgbClr val="C00000"/>
                </a:solidFill>
              </a:rPr>
              <a:t>enforceable?</a:t>
            </a:r>
            <a:endParaRPr lang="en-US" sz="1500" dirty="0">
              <a:solidFill>
                <a:srgbClr val="C00000"/>
              </a:solidFill>
            </a:endParaRPr>
          </a:p>
        </p:txBody>
      </p:sp>
      <p:sp>
        <p:nvSpPr>
          <p:cNvPr id="27" name="Left Arrow 26"/>
          <p:cNvSpPr/>
          <p:nvPr/>
        </p:nvSpPr>
        <p:spPr>
          <a:xfrm rot="2700000">
            <a:off x="5574962" y="3484618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/>
          <p:cNvSpPr/>
          <p:nvPr/>
        </p:nvSpPr>
        <p:spPr>
          <a:xfrm rot="18900000">
            <a:off x="5554419" y="2932938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Arrow 28"/>
          <p:cNvSpPr/>
          <p:nvPr/>
        </p:nvSpPr>
        <p:spPr>
          <a:xfrm rot="13500000">
            <a:off x="4225945" y="2917925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 rot="8100000">
            <a:off x="4225945" y="3554606"/>
            <a:ext cx="449808" cy="291994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241214" y="1767870"/>
            <a:ext cx="978986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chemeClr val="tx2"/>
                </a:solidFill>
              </a:rPr>
              <a:t>current</a:t>
            </a:r>
          </a:p>
          <a:p>
            <a:r>
              <a:rPr lang="en-US" sz="1500" b="1" dirty="0" smtClean="0">
                <a:solidFill>
                  <a:schemeClr val="tx2"/>
                </a:solidFill>
              </a:rPr>
              <a:t>proof</a:t>
            </a:r>
          </a:p>
          <a:p>
            <a:r>
              <a:rPr lang="en-US" sz="1500" b="1" dirty="0" smtClean="0">
                <a:solidFill>
                  <a:schemeClr val="tx2"/>
                </a:solidFill>
              </a:rPr>
              <a:t>technique</a:t>
            </a:r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6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6" grpId="0"/>
      <p:bldP spid="17" grpId="0"/>
      <p:bldP spid="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29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</a:rPr>
              <a:t>Need to break the exploitation cycle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229600" cy="3771636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800" dirty="0" smtClean="0"/>
              <a:t>Once the stakes are high enough,</a:t>
            </a:r>
            <a:r>
              <a:rPr lang="en-US" sz="2800" b="1" dirty="0"/>
              <a:t> </a:t>
            </a:r>
            <a:r>
              <a:rPr lang="en-US" sz="2800" b="1" dirty="0" smtClean="0">
                <a:solidFill>
                  <a:srgbClr val="C00000"/>
                </a:solidFill>
              </a:rPr>
              <a:t>attackers</a:t>
            </a:r>
            <a:br>
              <a:rPr lang="en-US" sz="2800" b="1" dirty="0" smtClean="0">
                <a:solidFill>
                  <a:srgbClr val="C00000"/>
                </a:solidFill>
              </a:rPr>
            </a:br>
            <a:r>
              <a:rPr lang="en-US" sz="2800" b="1" dirty="0" smtClean="0">
                <a:solidFill>
                  <a:srgbClr val="C00000"/>
                </a:solidFill>
              </a:rPr>
              <a:t>will find a way to exploit </a:t>
            </a:r>
            <a:r>
              <a:rPr lang="en-US" sz="2800" b="1" i="1" dirty="0" smtClean="0">
                <a:solidFill>
                  <a:srgbClr val="C00000"/>
                </a:solidFill>
              </a:rPr>
              <a:t>any</a:t>
            </a:r>
            <a:r>
              <a:rPr lang="en-US" sz="2800" b="1" dirty="0" smtClean="0">
                <a:solidFill>
                  <a:srgbClr val="C00000"/>
                </a:solidFill>
              </a:rPr>
              <a:t> vulnerability</a:t>
            </a:r>
          </a:p>
          <a:p>
            <a:pPr>
              <a:spcBef>
                <a:spcPts val="1800"/>
              </a:spcBef>
            </a:pPr>
            <a:r>
              <a:rPr lang="en-US" sz="2800" b="1" dirty="0" smtClean="0">
                <a:solidFill>
                  <a:srgbClr val="C00000"/>
                </a:solidFill>
              </a:rPr>
              <a:t>Weak security defenses</a:t>
            </a:r>
            <a:r>
              <a:rPr lang="en-US" sz="2800" dirty="0" smtClean="0"/>
              <a:t> get deployed,</a:t>
            </a:r>
            <a:br>
              <a:rPr lang="en-US" sz="2800" dirty="0" smtClean="0"/>
            </a:br>
            <a:r>
              <a:rPr lang="en-US" sz="2800" dirty="0" smtClean="0"/>
              <a:t>but are </a:t>
            </a:r>
            <a:r>
              <a:rPr lang="en-US" sz="2800" b="1" dirty="0" smtClean="0">
                <a:solidFill>
                  <a:srgbClr val="C00000"/>
                </a:solidFill>
              </a:rPr>
              <a:t>routinely circumvented</a:t>
            </a:r>
            <a:r>
              <a:rPr lang="en-US" sz="2800" dirty="0" smtClean="0"/>
              <a:t> in practice</a:t>
            </a:r>
          </a:p>
          <a:p>
            <a:pPr>
              <a:spcBef>
                <a:spcPts val="1800"/>
              </a:spcBef>
            </a:pPr>
            <a:r>
              <a:rPr lang="en-US" sz="2800" b="1" dirty="0" smtClean="0"/>
              <a:t>Security arms race</a:t>
            </a:r>
          </a:p>
          <a:p>
            <a:pPr lvl="1">
              <a:spcBef>
                <a:spcPts val="600"/>
              </a:spcBef>
            </a:pPr>
            <a:r>
              <a:rPr lang="en-US" sz="2400" dirty="0" smtClean="0"/>
              <a:t>defenders find clever ways to "increase attacker effort"</a:t>
            </a:r>
          </a:p>
          <a:p>
            <a:pPr lvl="1">
              <a:spcBef>
                <a:spcPts val="600"/>
              </a:spcBef>
            </a:pPr>
            <a:r>
              <a:rPr lang="en-US" sz="2400" b="1" dirty="0" smtClean="0">
                <a:solidFill>
                  <a:srgbClr val="C00000"/>
                </a:solidFill>
              </a:rPr>
              <a:t>attackers find clever ways around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46" y="1028700"/>
            <a:ext cx="1658154" cy="14853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2770882"/>
            <a:ext cx="8001000" cy="10772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We </a:t>
            </a:r>
            <a:r>
              <a:rPr lang="en-US" sz="3200" b="1" dirty="0">
                <a:solidFill>
                  <a:srgbClr val="1F497D"/>
                </a:solidFill>
              </a:rPr>
              <a:t>need a deeper understanding </a:t>
            </a:r>
            <a:r>
              <a:rPr lang="en-US" sz="3200" b="1" dirty="0">
                <a:solidFill>
                  <a:prstClr val="black"/>
                </a:solidFill>
              </a:rPr>
              <a:t>that we can</a:t>
            </a:r>
            <a:br>
              <a:rPr lang="en-US" sz="3200" b="1" dirty="0">
                <a:solidFill>
                  <a:prstClr val="black"/>
                </a:solidFill>
              </a:rPr>
            </a:br>
            <a:r>
              <a:rPr lang="en-US" sz="3200" b="1" dirty="0">
                <a:solidFill>
                  <a:prstClr val="black"/>
                </a:solidFill>
              </a:rPr>
              <a:t>use to build </a:t>
            </a:r>
            <a:r>
              <a:rPr lang="en-US" sz="3200" b="1" dirty="0">
                <a:solidFill>
                  <a:srgbClr val="1F497D"/>
                </a:solidFill>
              </a:rPr>
              <a:t>provably secure </a:t>
            </a:r>
            <a:r>
              <a:rPr lang="en-US" sz="3200" b="1" dirty="0" smtClean="0">
                <a:solidFill>
                  <a:srgbClr val="1F497D"/>
                </a:solidFill>
              </a:rPr>
              <a:t>defenses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47900"/>
            <a:ext cx="838200" cy="83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67100"/>
            <a:ext cx="762000" cy="12566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0"/>
            <a:ext cx="8458200" cy="952500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sz="3600" dirty="0">
              <a:ln w="12700"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2500"/>
            <a:ext cx="8153400" cy="37716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Compartmentalizing </a:t>
            </a: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compilation is an</a:t>
            </a:r>
            <a:b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ln w="127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important security defense in practice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1. Goal: formalize end-to-end security guarantees</a:t>
            </a:r>
          </a:p>
          <a:p>
            <a:pPr lvl="1"/>
            <a:r>
              <a:rPr lang="en-US" sz="2000" dirty="0" smtClean="0"/>
              <a:t>first definition supporting </a:t>
            </a:r>
            <a:r>
              <a:rPr lang="en-US" sz="2000" b="1" dirty="0" smtClean="0">
                <a:solidFill>
                  <a:srgbClr val="C00000"/>
                </a:solidFill>
              </a:rPr>
              <a:t>mutually distrustful</a:t>
            </a:r>
            <a:br>
              <a:rPr lang="en-US" sz="2000" b="1" dirty="0" smtClean="0">
                <a:solidFill>
                  <a:srgbClr val="C00000"/>
                </a:solidFill>
              </a:rPr>
            </a:br>
            <a:r>
              <a:rPr lang="en-US" sz="2000" b="1" dirty="0" smtClean="0">
                <a:solidFill>
                  <a:srgbClr val="C00000"/>
                </a:solidFill>
              </a:rPr>
              <a:t>components</a:t>
            </a:r>
            <a:r>
              <a:rPr lang="en-US" sz="2000" dirty="0" smtClean="0"/>
              <a:t> and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dynamic compromise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 w="9525"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2. Enforcement: protect abstractions all the way down</a:t>
            </a:r>
            <a:endParaRPr lang="en-US" sz="2400" b="1" dirty="0">
              <a:ln w="9525"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software </a:t>
            </a:r>
            <a:r>
              <a:rPr lang="en-US" sz="2000" b="1" dirty="0">
                <a:solidFill>
                  <a:srgbClr val="C00000"/>
                </a:solidFill>
              </a:rPr>
              <a:t>fault isolation</a:t>
            </a:r>
            <a:r>
              <a:rPr lang="en-US" sz="2000" b="1" dirty="0"/>
              <a:t> </a:t>
            </a:r>
            <a:r>
              <a:rPr lang="en-US" sz="2000" dirty="0"/>
              <a:t>or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tag-based </a:t>
            </a:r>
            <a:r>
              <a:rPr lang="en-US" sz="2000" b="1" dirty="0" smtClean="0">
                <a:solidFill>
                  <a:srgbClr val="C00000"/>
                </a:solidFill>
              </a:rPr>
              <a:t>architecture</a:t>
            </a:r>
            <a:endParaRPr lang="en-US" sz="2000" b="1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400" b="1" dirty="0" smtClean="0">
                <a:ln>
                  <a:solidFill>
                    <a:schemeClr val="tx2"/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3. Proof: verify security of entire compilation chain</a:t>
            </a:r>
            <a:endParaRPr lang="en-US" sz="2400" b="1" dirty="0">
              <a:ln>
                <a:solidFill>
                  <a:schemeClr val="tx2"/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000" b="1" dirty="0" smtClean="0">
                <a:solidFill>
                  <a:srgbClr val="C00000"/>
                </a:solidFill>
              </a:rPr>
              <a:t>scalable </a:t>
            </a:r>
            <a:r>
              <a:rPr lang="en-US" sz="2000" b="1" dirty="0">
                <a:solidFill>
                  <a:srgbClr val="C00000"/>
                </a:solidFill>
              </a:rPr>
              <a:t>proof technique machine-checked in Coq</a:t>
            </a:r>
            <a:endParaRPr lang="en-US" sz="2000" b="1" dirty="0" smtClean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puzzle-modularity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6935" y="1979631"/>
            <a:ext cx="1179865" cy="954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313620"/>
            <a:ext cx="1091684" cy="1210880"/>
          </a:xfrm>
          <a:prstGeom prst="rect">
            <a:avLst/>
          </a:prstGeom>
        </p:spPr>
      </p:pic>
      <p:pic>
        <p:nvPicPr>
          <p:cNvPr id="15" name="Picture 14" descr="micro-policie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53400" y="3390900"/>
            <a:ext cx="732402" cy="7324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54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16073"/>
            <a:ext cx="1066800" cy="1066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30" y="3174296"/>
            <a:ext cx="1120469" cy="1847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-38100"/>
            <a:ext cx="5715000" cy="5715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57600" y="2419171"/>
            <a:ext cx="173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Formal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</a:t>
            </a:r>
            <a:endParaRPr lang="en-US" sz="3600" b="1" dirty="0">
              <a:ln w="1270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3270" y="4224635"/>
            <a:ext cx="1820563" cy="461665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Enforcement</a:t>
            </a:r>
            <a:endParaRPr lang="en-US" sz="24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0645" y="952500"/>
            <a:ext cx="10463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Goal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3086100"/>
            <a:ext cx="1198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2700">
                  <a:solidFill>
                    <a:schemeClr val="tx1"/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</a:rPr>
              <a:t>Proof</a:t>
            </a:r>
            <a:endParaRPr lang="en-US" sz="3200" b="1" dirty="0">
              <a:ln w="12700">
                <a:solidFill>
                  <a:schemeClr val="tx1"/>
                </a:solidFill>
              </a:ln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76" y="3517769"/>
            <a:ext cx="1614624" cy="17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06377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Web browsers are frequently hacked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34000" y="1181100"/>
            <a:ext cx="1600200" cy="3124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1562100"/>
            <a:ext cx="83058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Browser gets its input from the internet: a </a:t>
            </a:r>
            <a:r>
              <a:rPr lang="en-US" sz="2400" b="1" dirty="0" smtClean="0"/>
              <a:t>webpage (spiegel.de)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685800" y="2057905"/>
            <a:ext cx="83058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300+ resources </a:t>
            </a:r>
            <a:r>
              <a:rPr lang="en-US" sz="2400" b="1" dirty="0" smtClean="0"/>
              <a:t>loaded: html, image </a:t>
            </a:r>
            <a:r>
              <a:rPr lang="en-US" sz="2400" b="1" dirty="0"/>
              <a:t>files</a:t>
            </a:r>
            <a:r>
              <a:rPr lang="en-US" sz="2400" b="1" dirty="0" smtClean="0"/>
              <a:t>, </a:t>
            </a:r>
            <a:r>
              <a:rPr lang="en-US" sz="2400" b="1" dirty="0" err="1"/>
              <a:t>javascript</a:t>
            </a:r>
            <a:r>
              <a:rPr lang="en-US" sz="2400" b="1" dirty="0"/>
              <a:t>, </a:t>
            </a:r>
            <a:r>
              <a:rPr lang="en-US" sz="2400" b="1" dirty="0" smtClean="0"/>
              <a:t>styles, ...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685800" y="2551549"/>
            <a:ext cx="8305800" cy="461665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/>
              <a:t>from </a:t>
            </a:r>
            <a:r>
              <a:rPr lang="en-US" sz="2400" b="1" dirty="0" smtClean="0">
                <a:solidFill>
                  <a:srgbClr val="C00000"/>
                </a:solidFill>
              </a:rPr>
              <a:t>25+ different internet servers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5800" y="3066222"/>
            <a:ext cx="3326246" cy="193899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/>
              <a:t>4 </a:t>
            </a:r>
            <a:r>
              <a:rPr lang="en-US" sz="2400" b="1" dirty="0"/>
              <a:t>are clearly for ads:</a:t>
            </a:r>
          </a:p>
          <a:p>
            <a:r>
              <a:rPr lang="en-US" sz="2400" dirty="0"/>
              <a:t>- ad.doubleclick.net</a:t>
            </a:r>
          </a:p>
          <a:p>
            <a:r>
              <a:rPr lang="en-US" sz="2400" dirty="0"/>
              <a:t>- ad.yieldlab.net</a:t>
            </a:r>
          </a:p>
          <a:p>
            <a:r>
              <a:rPr lang="en-US" sz="2400" dirty="0"/>
              <a:t>- </a:t>
            </a:r>
            <a:r>
              <a:rPr lang="en-US" sz="2400" dirty="0" smtClean="0"/>
              <a:t>amazon-adsystem.com</a:t>
            </a:r>
            <a:endParaRPr lang="en-US" sz="2400" dirty="0"/>
          </a:p>
          <a:p>
            <a:r>
              <a:rPr lang="en-US" sz="2400" dirty="0"/>
              <a:t>- adalliance.io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76700" y="6972300"/>
            <a:ext cx="4953000" cy="2339102"/>
          </a:xfrm>
          <a:prstGeom prst="rect">
            <a:avLst/>
          </a:prstGeom>
          <a:solidFill>
            <a:schemeClr val="bg1">
              <a:alpha val="9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/>
              <a:t>content, </a:t>
            </a:r>
            <a:r>
              <a:rPr lang="en-US" sz="2000" b="1" dirty="0"/>
              <a:t>scripts, libraries, </a:t>
            </a:r>
            <a:r>
              <a:rPr lang="en-US" sz="2000" b="1" dirty="0" smtClean="0"/>
              <a:t>fonts, tracking, ...:</a:t>
            </a:r>
            <a:endParaRPr lang="en-US" sz="2000" b="1" dirty="0"/>
          </a:p>
          <a:p>
            <a:r>
              <a:rPr lang="en-US" dirty="0"/>
              <a:t>cdn3.optimizely.com, cloudfront.net, meetrics.net, dyn.emetriq.de, fonts.gstatic.com, googleapis.com, imagesrv.adition.com, js-agent.newrelic.com, omny.fm, mxcdn.net, </a:t>
            </a:r>
            <a:r>
              <a:rPr lang="en-US" dirty="0" smtClean="0"/>
              <a:t>de.com</a:t>
            </a:r>
            <a:r>
              <a:rPr lang="en-US" dirty="0"/>
              <a:t>, </a:t>
            </a:r>
            <a:r>
              <a:rPr lang="en-US" dirty="0" smtClean="0"/>
              <a:t>script.ioam.de, </a:t>
            </a:r>
            <a:r>
              <a:rPr lang="en-US" dirty="0"/>
              <a:t>parsely.com, criteo.net, emsservice.de, </a:t>
            </a:r>
            <a:r>
              <a:rPr lang="en-US" dirty="0" smtClean="0"/>
              <a:t>xplosion.de</a:t>
            </a:r>
            <a:r>
              <a:rPr lang="en-US" dirty="0"/>
              <a:t>, googletagmanager.com, omnycontent.com, summerhamster.com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0320" y="3443114"/>
            <a:ext cx="2446280" cy="446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0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Malicious server can hack the browser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5867400" cy="37716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send it an image that </a:t>
            </a:r>
            <a:r>
              <a:rPr lang="en-US" sz="2400" b="1" dirty="0" smtClean="0">
                <a:solidFill>
                  <a:schemeClr val="tx2"/>
                </a:solidFill>
              </a:rPr>
              <a:t>looks like an</a:t>
            </a:r>
            <a:r>
              <a:rPr lang="en-US" sz="2400" b="1" dirty="0" smtClean="0"/>
              <a:t> </a:t>
            </a:r>
            <a:r>
              <a:rPr lang="en-US" sz="2400" dirty="0" smtClean="0"/>
              <a:t>ad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specially crafted to exploit a vulnerability </a:t>
            </a:r>
            <a:r>
              <a:rPr lang="en-US" sz="2400" dirty="0" smtClean="0"/>
              <a:t>in the browser's image drawing engine</a:t>
            </a:r>
          </a:p>
          <a:p>
            <a:r>
              <a:rPr lang="en-US" sz="2400" b="1" dirty="0" smtClean="0"/>
              <a:t>this compromises the whole browser</a:t>
            </a:r>
          </a:p>
          <a:p>
            <a:pPr lvl="1"/>
            <a:r>
              <a:rPr lang="en-US" sz="2066" dirty="0" smtClean="0"/>
              <a:t>i.e. gives server </a:t>
            </a:r>
            <a:r>
              <a:rPr lang="en-US" sz="2066" b="1" dirty="0" smtClean="0">
                <a:solidFill>
                  <a:srgbClr val="C00000"/>
                </a:solidFill>
              </a:rPr>
              <a:t>complete control</a:t>
            </a:r>
            <a:r>
              <a:rPr lang="en-US" sz="2066" dirty="0" smtClean="0"/>
              <a:t> over it</a:t>
            </a:r>
          </a:p>
          <a:p>
            <a:r>
              <a:rPr lang="en-US" sz="2400" b="1" dirty="0" smtClean="0"/>
              <a:t>malicious server can now:</a:t>
            </a:r>
          </a:p>
          <a:p>
            <a:pPr lvl="1"/>
            <a:r>
              <a:rPr lang="en-US" sz="2066" dirty="0"/>
              <a:t>steal the user's data</a:t>
            </a:r>
          </a:p>
          <a:p>
            <a:pPr lvl="1"/>
            <a:r>
              <a:rPr lang="en-US" sz="2066" dirty="0" smtClean="0"/>
              <a:t>take </a:t>
            </a:r>
            <a:r>
              <a:rPr lang="en-US" sz="2066" dirty="0"/>
              <a:t>control of the victim's computer</a:t>
            </a:r>
          </a:p>
          <a:p>
            <a:pPr lvl="1"/>
            <a:r>
              <a:rPr lang="en-US" sz="2066" dirty="0"/>
              <a:t>encrypt victim's data and ask for </a:t>
            </a:r>
            <a:r>
              <a:rPr lang="en-US" sz="2066" dirty="0" smtClean="0"/>
              <a:t>ransom</a:t>
            </a:r>
            <a:endParaRPr lang="en-US" sz="206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990864"/>
            <a:ext cx="2076317" cy="4152636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66800" y="3430144"/>
            <a:ext cx="2362200" cy="446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7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106377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C00000"/>
                </a:solidFill>
              </a:rPr>
              <a:t>Compromised browser can steal user's data</a:t>
            </a:r>
            <a:endParaRPr lang="en-US" sz="3500" b="1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34000" y="1181100"/>
            <a:ext cx="1600200" cy="3124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434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220" y="854764"/>
            <a:ext cx="9113780" cy="486023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76600" y="2781300"/>
            <a:ext cx="2634171" cy="304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73819" y="2687418"/>
            <a:ext cx="3085653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dirty="0" smtClean="0"/>
              <a:t>I've just given my password to</a:t>
            </a:r>
          </a:p>
          <a:p>
            <a:r>
              <a:rPr lang="en-US" sz="1700" b="1" dirty="0" smtClean="0"/>
              <a:t>the compromised browser</a:t>
            </a:r>
          </a:p>
          <a:p>
            <a:r>
              <a:rPr lang="en-US" sz="1700" b="1" dirty="0" smtClean="0"/>
              <a:t>controlled by ad.doubleclick.net</a:t>
            </a:r>
            <a:endParaRPr lang="en-US" sz="1700" b="1" dirty="0"/>
          </a:p>
        </p:txBody>
      </p:sp>
      <p:sp>
        <p:nvSpPr>
          <p:cNvPr id="19" name="Rectangle 18"/>
          <p:cNvSpPr/>
          <p:nvPr/>
        </p:nvSpPr>
        <p:spPr>
          <a:xfrm>
            <a:off x="914401" y="876300"/>
            <a:ext cx="838200" cy="202405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876300"/>
            <a:ext cx="1447800" cy="15469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7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Compartmentalization can help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897"/>
            <a:ext cx="9144000" cy="50478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8200" y="933896"/>
            <a:ext cx="4495800" cy="4781104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933367"/>
            <a:ext cx="4572000" cy="4781633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52801" y="1257300"/>
            <a:ext cx="914400" cy="1905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933366"/>
            <a:ext cx="4572000" cy="478163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0200" y="4867845"/>
            <a:ext cx="3206070" cy="65665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67" b="1" dirty="0" smtClean="0">
                <a:ea typeface="+mj-ea"/>
                <a:cs typeface="+mj-cs"/>
              </a:rPr>
              <a:t>compartment 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4865" y="4867845"/>
            <a:ext cx="3206070" cy="65665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667" b="1" dirty="0" smtClean="0">
                <a:ea typeface="+mj-ea"/>
                <a:cs typeface="+mj-cs"/>
              </a:rPr>
              <a:t>compartment 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" y="919213"/>
            <a:ext cx="1528834" cy="16334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4865" y="4211189"/>
            <a:ext cx="3206070" cy="6566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67" b="1" dirty="0" smtClean="0">
                <a:solidFill>
                  <a:srgbClr val="C00000"/>
                </a:solidFill>
                <a:ea typeface="+mj-ea"/>
                <a:cs typeface="+mj-cs"/>
              </a:rPr>
              <a:t>compromised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31941" y="4211189"/>
            <a:ext cx="3783459" cy="6566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67" b="1" dirty="0" smtClean="0">
                <a:solidFill>
                  <a:schemeClr val="tx2"/>
                </a:solidFill>
                <a:ea typeface="+mj-ea"/>
                <a:cs typeface="+mj-cs"/>
              </a:rPr>
              <a:t>not compromised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62600" y="2875294"/>
            <a:ext cx="2590800" cy="287006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92724" y="2210517"/>
            <a:ext cx="2097024" cy="6155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b="1" dirty="0" smtClean="0">
                <a:solidFill>
                  <a:schemeClr val="tx2"/>
                </a:solidFill>
              </a:rPr>
              <a:t>amazon.de password</a:t>
            </a:r>
            <a:br>
              <a:rPr lang="en-US" sz="1700" b="1" dirty="0" smtClean="0">
                <a:solidFill>
                  <a:schemeClr val="tx2"/>
                </a:solidFill>
              </a:rPr>
            </a:br>
            <a:r>
              <a:rPr lang="en-US" sz="1700" b="1" dirty="0" smtClean="0">
                <a:solidFill>
                  <a:schemeClr val="tx2"/>
                </a:solidFill>
              </a:rPr>
              <a:t>is still secure!</a:t>
            </a:r>
            <a:endParaRPr lang="en-US" sz="17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3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12|21.7|4.2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7.8|4.8|6.6|3.6|5.9|1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3.6|3.8|5.9|16.1|7.8|4.5|13.9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53168</TotalTime>
  <Words>2846</Words>
  <Application>Microsoft Office PowerPoint</Application>
  <PresentationFormat>On-screen Show (16:10)</PresentationFormat>
  <Paragraphs>710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 Unicode MS</vt:lpstr>
      <vt:lpstr>Arial</vt:lpstr>
      <vt:lpstr>Calibri</vt:lpstr>
      <vt:lpstr>Consolas</vt:lpstr>
      <vt:lpstr>Office Theme</vt:lpstr>
      <vt:lpstr>Formally Secure Compartmentalizing Compilation</vt:lpstr>
      <vt:lpstr>We are increasingly reliant on computers</vt:lpstr>
      <vt:lpstr>Computers vulnerable to hacking</vt:lpstr>
      <vt:lpstr>Need to break the exploitation cycle</vt:lpstr>
      <vt:lpstr>PowerPoint Presentation</vt:lpstr>
      <vt:lpstr>Web browsers are frequently hacked</vt:lpstr>
      <vt:lpstr>Malicious server can hack the browser</vt:lpstr>
      <vt:lpstr>Compromised browser can steal user's data</vt:lpstr>
      <vt:lpstr>Compartmentalization can help</vt:lpstr>
      <vt:lpstr>Good news: browsers now compartmentalized!</vt:lpstr>
      <vt:lpstr>Fine-grained compartmentalization</vt:lpstr>
      <vt:lpstr>Fine-grained compartmentalization</vt:lpstr>
      <vt:lpstr>Source language compartments</vt:lpstr>
      <vt:lpstr>Source language compartments</vt:lpstr>
      <vt:lpstr>Abstractions lost during compilation</vt:lpstr>
      <vt:lpstr>Machine-code level</vt:lpstr>
      <vt:lpstr>Formally Secure Compartmentalizing Compilation</vt:lpstr>
      <vt:lpstr>1. Security Goal</vt:lpstr>
      <vt:lpstr>This is not just hypothetical!</vt:lpstr>
      <vt:lpstr>Putting things into perspective</vt:lpstr>
      <vt:lpstr>Preserving security against adversarial contexts</vt:lpstr>
      <vt:lpstr>Extra challenges for our real security definition [CSF'16, CCS'18]</vt:lpstr>
      <vt:lpstr>Formalizing security of mitigations is hard</vt:lpstr>
      <vt:lpstr>Compartmentalizing compilation should ...</vt:lpstr>
      <vt:lpstr>Security definition:</vt:lpstr>
      <vt:lpstr>2. Security Enforcement</vt:lpstr>
      <vt:lpstr>Software-fault isolation</vt:lpstr>
      <vt:lpstr>Micro-Policies [POPL'14, Oakland'15, ASPLOS'15, POST'18, CCS'18]</vt:lpstr>
      <vt:lpstr>PowerPoint Presentation</vt:lpstr>
      <vt:lpstr>Compartmentalization micro-policy (calls and returns)</vt:lpstr>
      <vt:lpstr>3. Security Proof</vt:lpstr>
      <vt:lpstr>PowerPoint Presentation</vt:lpstr>
      <vt:lpstr>We reduce our proof goal to a variant of: Robust Safety Preservation</vt:lpstr>
      <vt:lpstr>Scalable proof technique (for our variant of Robust Safety Preservation)</vt:lpstr>
      <vt:lpstr>Summary</vt:lpstr>
      <vt:lpstr>Making this more practical ... next steps:</vt:lpstr>
      <vt:lpstr>My dream: secure compilation at scale</vt:lpstr>
      <vt:lpstr>Going beyond Robust Preservation of Safety  Journey Beyond Full Abstraction (CSF 2019)</vt:lpstr>
      <vt:lpstr>Going beyond Robust Preservation of Safety [CSF'19]</vt:lpstr>
      <vt:lpstr>Summary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1953</cp:revision>
  <dcterms:created xsi:type="dcterms:W3CDTF">2016-12-13T09:19:39Z</dcterms:created>
  <dcterms:modified xsi:type="dcterms:W3CDTF">2019-12-05T22:34:51Z</dcterms:modified>
</cp:coreProperties>
</file>